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8"/>
  </p:notesMasterIdLst>
  <p:sldIdLst>
    <p:sldId id="256" r:id="rId2"/>
    <p:sldId id="257" r:id="rId3"/>
    <p:sldId id="258" r:id="rId4"/>
    <p:sldId id="259" r:id="rId5"/>
    <p:sldId id="260" r:id="rId6"/>
    <p:sldId id="263" r:id="rId7"/>
    <p:sldId id="264" r:id="rId8"/>
    <p:sldId id="280" r:id="rId9"/>
    <p:sldId id="281" r:id="rId10"/>
    <p:sldId id="282" r:id="rId11"/>
    <p:sldId id="283" r:id="rId12"/>
    <p:sldId id="284" r:id="rId13"/>
    <p:sldId id="285" r:id="rId14"/>
    <p:sldId id="286" r:id="rId15"/>
    <p:sldId id="276" r:id="rId16"/>
    <p:sldId id="261" r:id="rId17"/>
    <p:sldId id="262" r:id="rId18"/>
    <p:sldId id="287" r:id="rId19"/>
    <p:sldId id="267" r:id="rId20"/>
    <p:sldId id="269" r:id="rId21"/>
    <p:sldId id="270" r:id="rId22"/>
    <p:sldId id="271" r:id="rId23"/>
    <p:sldId id="272" r:id="rId24"/>
    <p:sldId id="273" r:id="rId25"/>
    <p:sldId id="274" r:id="rId26"/>
    <p:sldId id="275" r:id="rId27"/>
    <p:sldId id="288" r:id="rId28"/>
    <p:sldId id="290" r:id="rId29"/>
    <p:sldId id="291" r:id="rId30"/>
    <p:sldId id="292" r:id="rId31"/>
    <p:sldId id="302" r:id="rId32"/>
    <p:sldId id="277" r:id="rId33"/>
    <p:sldId id="268" r:id="rId34"/>
    <p:sldId id="293" r:id="rId35"/>
    <p:sldId id="301" r:id="rId36"/>
    <p:sldId id="303" r:id="rId37"/>
    <p:sldId id="304" r:id="rId38"/>
    <p:sldId id="305" r:id="rId39"/>
    <p:sldId id="266" r:id="rId40"/>
    <p:sldId id="306" r:id="rId41"/>
    <p:sldId id="298" r:id="rId42"/>
    <p:sldId id="300" r:id="rId43"/>
    <p:sldId id="307" r:id="rId44"/>
    <p:sldId id="309" r:id="rId45"/>
    <p:sldId id="308" r:id="rId46"/>
    <p:sldId id="278" r:id="rId4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83469"/>
  </p:normalViewPr>
  <p:slideViewPr>
    <p:cSldViewPr snapToGrid="0" snapToObjects="1">
      <p:cViewPr varScale="1">
        <p:scale>
          <a:sx n="53" d="100"/>
          <a:sy n="53" d="100"/>
        </p:scale>
        <p:origin x="110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381000" y="685800"/>
            <a:ext cx="6096000" cy="3429000"/>
          </a:xfrm>
          <a:prstGeom prst="rect">
            <a:avLst/>
          </a:prstGeom>
        </p:spPr>
        <p:txBody>
          <a:bodyPr/>
          <a:lstStyle/>
          <a:p>
            <a:endParaRPr/>
          </a:p>
        </p:txBody>
      </p:sp>
      <p:sp>
        <p:nvSpPr>
          <p:cNvPr id="127" name="Shape 127"/>
          <p:cNvSpPr>
            <a:spLocks noGrp="1"/>
          </p:cNvSpPr>
          <p:nvPr>
            <p:ph type="body" sz="quarter" idx="1"/>
          </p:nvPr>
        </p:nvSpPr>
        <p:spPr>
          <a:prstGeom prst="rect">
            <a:avLst/>
          </a:prstGeom>
        </p:spPr>
        <p:txBody>
          <a:bodyPr/>
          <a:lstStyle/>
          <a:p>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Some code might be particularly vulnerable to a threat like this. </a:t>
            </a:r>
          </a:p>
          <a:p>
            <a:endParaRPr lang="en-US" dirty="0"/>
          </a:p>
          <a:p>
            <a:r>
              <a:rPr lang="en-US" dirty="0"/>
              <a:t>Here is the code for the express handler that generates the page in the screenshot. In this context, the implementation of “</a:t>
            </a:r>
            <a:r>
              <a:rPr lang="en-US" dirty="0" err="1"/>
              <a:t>db.getTranscript</a:t>
            </a:r>
            <a:r>
              <a:rPr lang="en-US" dirty="0"/>
              <a:t>” is somewhat irrelevant.</a:t>
            </a:r>
          </a:p>
          <a:p>
            <a:r>
              <a:rPr lang="en-US" dirty="0"/>
              <a:t>(next slide expands on the relevant part)</a:t>
            </a:r>
          </a:p>
        </p:txBody>
      </p:sp>
    </p:spTree>
    <p:extLst>
      <p:ext uri="{BB962C8B-B14F-4D97-AF65-F5344CB8AC3E}">
        <p14:creationId xmlns:p14="http://schemas.microsoft.com/office/powerpoint/2010/main" val="1979526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highlighted here - notice that there is a user input (the student ID) that flows directly into the response. This is a </a:t>
            </a:r>
            <a:r>
              <a:rPr lang="en-US" dirty="0" err="1"/>
              <a:t>vulnerabiltity</a:t>
            </a:r>
            <a:endParaRPr lang="en-US" dirty="0"/>
          </a:p>
        </p:txBody>
      </p:sp>
    </p:spTree>
    <p:extLst>
      <p:ext uri="{BB962C8B-B14F-4D97-AF65-F5344CB8AC3E}">
        <p14:creationId xmlns:p14="http://schemas.microsoft.com/office/powerpoint/2010/main" val="20185695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instead of submitting a simple number, the user submits an ID like this one, it will allow the attacker to change the contents on the page.</a:t>
            </a:r>
          </a:p>
          <a:p>
            <a:endParaRPr lang="en-US" dirty="0"/>
          </a:p>
          <a:p>
            <a:r>
              <a:rPr lang="en-US" dirty="0"/>
              <a:t>When you open this link in Chrome, it will show the alert on the left, and then the message on the right.</a:t>
            </a:r>
          </a:p>
          <a:p>
            <a:endParaRPr lang="en-US" dirty="0"/>
          </a:p>
          <a:p>
            <a:r>
              <a:rPr lang="en-US" dirty="0"/>
              <a:t>Realistic XSS attacks might use this JS code to steal users’ credentials from their browser tab, or to perform a social engineering attack like this one</a:t>
            </a:r>
          </a:p>
        </p:txBody>
      </p:sp>
    </p:spTree>
    <p:extLst>
      <p:ext uri="{BB962C8B-B14F-4D97-AF65-F5344CB8AC3E}">
        <p14:creationId xmlns:p14="http://schemas.microsoft.com/office/powerpoint/2010/main" val="6683640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Untrusted user inputs can flow into even more risky parts of our app. For example: the Equifax data breach in 2017 that has thus-far cost the firm over 1.4 billion dollars was caused by a vulnerability in their web app, which allowed untrusted user input to flow into a part of the application that would then execute that input as java code.</a:t>
            </a:r>
          </a:p>
        </p:txBody>
      </p:sp>
    </p:spTree>
    <p:extLst>
      <p:ext uri="{BB962C8B-B14F-4D97-AF65-F5344CB8AC3E}">
        <p14:creationId xmlns:p14="http://schemas.microsoft.com/office/powerpoint/2010/main" val="39648524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think that we have learned a lesson and that we wouldn’t have this kind of vulnerability any more. As we will see in the next lesson, fully protecting against </a:t>
            </a:r>
            <a:r>
              <a:rPr lang="en-US" dirty="0" err="1"/>
              <a:t>vulnerabiltieis</a:t>
            </a:r>
            <a:r>
              <a:rPr lang="en-US" dirty="0"/>
              <a:t> like these is hard. The Log4J vulnerability this past fall was successfully used to compromise many networks, and (click build) was also due to an issue where user-controlled inputs could be executed as code on a trusted component (the directory/LDAP server in this case)</a:t>
            </a:r>
          </a:p>
        </p:txBody>
      </p:sp>
    </p:spTree>
    <p:extLst>
      <p:ext uri="{BB962C8B-B14F-4D97-AF65-F5344CB8AC3E}">
        <p14:creationId xmlns:p14="http://schemas.microsoft.com/office/powerpoint/2010/main" val="13658167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Lastly, we will consider, broadly, so-called software supply chain threats. This category of threat captures everything bad that might happen when we develop software.</a:t>
            </a:r>
          </a:p>
          <a:p>
            <a:br>
              <a:rPr lang="en-US" dirty="0"/>
            </a:br>
            <a:r>
              <a:rPr lang="en-US" dirty="0"/>
              <a:t>For example:</a:t>
            </a:r>
          </a:p>
          <a:p>
            <a:r>
              <a:rPr lang="en-US" dirty="0"/>
              <a:t>(Left) We often rely on many third-party dependencies. A motivated attacker might be able to (through some other vulnerabilities) be able to publish a malicious version of that package. There was a quite serious issue when a malicious version of an </a:t>
            </a:r>
            <a:r>
              <a:rPr lang="en-US" dirty="0" err="1"/>
              <a:t>eslint</a:t>
            </a:r>
            <a:r>
              <a:rPr lang="en-US" dirty="0"/>
              <a:t> package, </a:t>
            </a:r>
            <a:r>
              <a:rPr lang="en-US" dirty="0" err="1"/>
              <a:t>eslint</a:t>
            </a:r>
            <a:r>
              <a:rPr lang="en-US" dirty="0"/>
              <a:t>-scope was published. This was introduced when an </a:t>
            </a:r>
            <a:r>
              <a:rPr lang="en-US" dirty="0" err="1"/>
              <a:t>eslint</a:t>
            </a:r>
            <a:r>
              <a:rPr lang="en-US" dirty="0"/>
              <a:t>-scope developer used the same password on another website, did not use 2FA, and their password was leaked from the other website.</a:t>
            </a:r>
          </a:p>
          <a:p>
            <a:endParaRPr lang="en-US" dirty="0"/>
          </a:p>
          <a:p>
            <a:r>
              <a:rPr lang="en-US" dirty="0"/>
              <a:t>(Right) The solar winds attack last year is also a high-profile software supply chain attack, where malicious actors were able to compromise the development process of a major software vendor and embed malware in the software that they then provided to clients.</a:t>
            </a:r>
          </a:p>
        </p:txBody>
      </p:sp>
    </p:spTree>
    <p:extLst>
      <p:ext uri="{BB962C8B-B14F-4D97-AF65-F5344CB8AC3E}">
        <p14:creationId xmlns:p14="http://schemas.microsoft.com/office/powerpoint/2010/main" val="1135451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4497347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r>
              <a:rPr lang="en-US" dirty="0"/>
              <a:t>The process of considering the potential risks, and ”non risks”, or trusted actors/components, is called “threat modeling”</a:t>
            </a:r>
          </a:p>
          <a:p>
            <a:endParaRPr lang="en-US" dirty="0"/>
          </a:p>
          <a:p>
            <a:r>
              <a:rPr lang="en-US" dirty="0"/>
              <a:t>(read slide)</a:t>
            </a:r>
          </a:p>
          <a:p>
            <a:endParaRPr lang="en-US" dirty="0"/>
          </a:p>
          <a:p>
            <a:r>
              <a:rPr lang="en-US" dirty="0"/>
              <a:t>Note: </a:t>
            </a:r>
            <a:r>
              <a:rPr dirty="0"/>
              <a:t>Usually we trust our code to be bug-free. That’s usually not a great assumption.</a:t>
            </a:r>
            <a:endParaRPr lang="en-US" dirty="0"/>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Next, we’ll see several approaches that we might consider to mitigate these three broad classes of threats, starting with the first.</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An unfortunate recurring theme that we will see in these defenses is that there is no silver bullet. An extremely motivated attacker (say, a nation-state like the US, China, or Russia) can likely, with enough time and resources, break into anything. But, we will see what we can do to increase the cost of that attack.</a:t>
            </a:r>
          </a:p>
        </p:txBody>
      </p:sp>
    </p:spTree>
    <p:extLst>
      <p:ext uri="{BB962C8B-B14F-4D97-AF65-F5344CB8AC3E}">
        <p14:creationId xmlns:p14="http://schemas.microsoft.com/office/powerpoint/2010/main" val="38116348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The obvious solution to “Code that runs in an untrusted environment” is to run that code in a trusted environment. However, this then brings up an immediate concern: how do we make sure that the USER can trust that they are really talking to our server (that we trust)? It would be bad if, a user who is logging into our app sends their username and password to a malicious server (not ours)</a:t>
            </a:r>
          </a:p>
        </p:txBody>
      </p:sp>
    </p:spTree>
    <p:extLst>
      <p:ext uri="{BB962C8B-B14F-4D97-AF65-F5344CB8AC3E}">
        <p14:creationId xmlns:p14="http://schemas.microsoft.com/office/powerpoint/2010/main" val="4104817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740401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Broadly, the threat is that some malicious actor might be able to intercept the user’s communication with our trusted server, breaking confidentiality and integrity of that data</a:t>
            </a:r>
          </a:p>
        </p:txBody>
      </p:sp>
    </p:spTree>
    <p:extLst>
      <p:ext uri="{BB962C8B-B14F-4D97-AF65-F5344CB8AC3E}">
        <p14:creationId xmlns:p14="http://schemas.microsoft.com/office/powerpoint/2010/main" val="8722189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SSL solves this problem by encrypting traffic between the user and the server, and providing the user with a certificate that the user can trust to identify that the server is really who it says it is (</a:t>
            </a:r>
            <a:r>
              <a:rPr lang="en-US" dirty="0" err="1"/>
              <a:t>amazon.com</a:t>
            </a:r>
            <a:r>
              <a:rPr lang="en-US" dirty="0"/>
              <a:t> in this example)</a:t>
            </a:r>
          </a:p>
        </p:txBody>
      </p:sp>
    </p:spTree>
    <p:extLst>
      <p:ext uri="{BB962C8B-B14F-4D97-AF65-F5344CB8AC3E}">
        <p14:creationId xmlns:p14="http://schemas.microsoft.com/office/powerpoint/2010/main" val="57771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if there is a man-in-the-middle, the user can notice this immediately, and not transmit any information to the untrusted server</a:t>
            </a:r>
          </a:p>
        </p:txBody>
      </p:sp>
    </p:spTree>
    <p:extLst>
      <p:ext uri="{BB962C8B-B14F-4D97-AF65-F5344CB8AC3E}">
        <p14:creationId xmlns:p14="http://schemas.microsoft.com/office/powerpoint/2010/main" val="17049957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 does SSL work? Is it a perfect solution?</a:t>
            </a:r>
          </a:p>
          <a:p>
            <a:r>
              <a:rPr lang="en-US" dirty="0"/>
              <a:t>(read slide)</a:t>
            </a:r>
          </a:p>
        </p:txBody>
      </p:sp>
    </p:spTree>
    <p:extLst>
      <p:ext uri="{BB962C8B-B14F-4D97-AF65-F5344CB8AC3E}">
        <p14:creationId xmlns:p14="http://schemas.microsoft.com/office/powerpoint/2010/main" val="29041134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Certificate authorities create SSL certificates using asymmetric (aka public/private key) cryptography.</a:t>
            </a:r>
          </a:p>
          <a:p>
            <a:endParaRPr lang="en-US" dirty="0"/>
          </a:p>
          <a:p>
            <a:r>
              <a:rPr lang="en-US" dirty="0"/>
              <a:t>Here is a a brief overview of the trust relationships when an SSL certificate is granted, and when it is checked by a browser.</a:t>
            </a:r>
          </a:p>
          <a:p>
            <a:endParaRPr lang="en-US" dirty="0"/>
          </a:p>
          <a:p>
            <a:r>
              <a:rPr lang="en-US" dirty="0"/>
              <a:t>The process starts out as follows:</a:t>
            </a:r>
          </a:p>
          <a:p>
            <a:pPr marL="342900" indent="-342900">
              <a:buFont typeface="Arial" panose="020B0604020202020204" pitchFamily="34" charset="0"/>
              <a:buChar char="•"/>
            </a:pPr>
            <a:r>
              <a:rPr lang="en-US" dirty="0" err="1"/>
              <a:t>Amazon.com</a:t>
            </a:r>
            <a:r>
              <a:rPr lang="en-US" dirty="0"/>
              <a:t> has some public key and private key</a:t>
            </a:r>
          </a:p>
          <a:p>
            <a:pPr marL="342900" indent="-342900">
              <a:buFont typeface="Arial" panose="020B0604020202020204" pitchFamily="34" charset="0"/>
              <a:buChar char="•"/>
            </a:pPr>
            <a:r>
              <a:rPr lang="en-US" dirty="0"/>
              <a:t>Certificate authority has some public key and private key</a:t>
            </a:r>
          </a:p>
          <a:p>
            <a:pPr marL="342900" indent="-342900">
              <a:buFont typeface="Arial" panose="020B0604020202020204" pitchFamily="34" charset="0"/>
              <a:buChar char="•"/>
            </a:pPr>
            <a:r>
              <a:rPr lang="en-US" dirty="0"/>
              <a:t>Everyone who trusts the CA has the CA’s public key. This is distributed with OS’s. That is, we must trust the CA.</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(build until proof of </a:t>
            </a:r>
            <a:r>
              <a:rPr lang="en-US" dirty="0" err="1"/>
              <a:t>amazon.com</a:t>
            </a:r>
            <a:r>
              <a:rPr lang="en-US" dirty="0"/>
              <a:t> appears on right) To acquire a certificate, </a:t>
            </a:r>
            <a:r>
              <a:rPr lang="en-US" dirty="0" err="1"/>
              <a:t>Amazon.com</a:t>
            </a:r>
            <a:r>
              <a:rPr lang="en-US" dirty="0"/>
              <a:t> will share their public key and some real-world proof that they are </a:t>
            </a:r>
            <a:r>
              <a:rPr lang="en-US" dirty="0" err="1"/>
              <a:t>amazon.com</a:t>
            </a:r>
            <a:r>
              <a:rPr lang="en-US" dirty="0"/>
              <a:t> to the CA</a:t>
            </a:r>
          </a:p>
          <a:p>
            <a:pPr marL="342900" indent="-342900">
              <a:buFont typeface="Arial" panose="020B0604020202020204" pitchFamily="34" charset="0"/>
              <a:buChar char="•"/>
            </a:pPr>
            <a:r>
              <a:rPr lang="en-US" dirty="0"/>
              <a:t>(build until certificate appears and moves back to left) the CA will use their private key to sign amazon’s public key, noting that they are endorsing this public key as being held by </a:t>
            </a:r>
            <a:r>
              <a:rPr lang="en-US" dirty="0" err="1"/>
              <a:t>amazon.com</a:t>
            </a:r>
            <a:endParaRPr lang="en-US" dirty="0"/>
          </a:p>
          <a:p>
            <a:pPr marL="342900" indent="-342900">
              <a:buFont typeface="Arial" panose="020B0604020202020204" pitchFamily="34" charset="0"/>
              <a:buChar char="•"/>
            </a:pPr>
            <a:r>
              <a:rPr lang="en-US" dirty="0"/>
              <a:t>(build once) then, when we visit </a:t>
            </a:r>
            <a:r>
              <a:rPr lang="en-US" dirty="0" err="1"/>
              <a:t>amazon.com</a:t>
            </a:r>
            <a:r>
              <a:rPr lang="en-US" dirty="0"/>
              <a:t>, the server will present its certificate, which our browser can validate by checking that it is signed by the CA’s private key (which we do using the public key)</a:t>
            </a:r>
          </a:p>
        </p:txBody>
      </p:sp>
    </p:spTree>
    <p:extLst>
      <p:ext uri="{BB962C8B-B14F-4D97-AF65-F5344CB8AC3E}">
        <p14:creationId xmlns:p14="http://schemas.microsoft.com/office/powerpoint/2010/main" val="41388394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p:txBody>
      </p:sp>
    </p:spTree>
    <p:extLst>
      <p:ext uri="{BB962C8B-B14F-4D97-AF65-F5344CB8AC3E}">
        <p14:creationId xmlns:p14="http://schemas.microsoft.com/office/powerpoint/2010/main" val="26902866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 build in the two examples, both of which involved CA compromises)</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As we saw, placing code in a trusted environment and using SSL to protect communication between trusted components is a great approach to mitigate threats to our execution environment (although it’s not a silver bullet).</a:t>
            </a:r>
          </a:p>
          <a:p>
            <a:pPr marL="0" marR="0" lvl="0" indent="0" defTabSz="457200" eaLnBrk="1" fontAlgn="auto" latinLnBrk="0" hangingPunct="1">
              <a:lnSpc>
                <a:spcPct val="117999"/>
              </a:lnSpc>
              <a:spcBef>
                <a:spcPts val="0"/>
              </a:spcBef>
              <a:spcAft>
                <a:spcPts val="0"/>
              </a:spcAft>
              <a:buClrTx/>
              <a:buSzTx/>
              <a:buFontTx/>
              <a:buNone/>
              <a:tabLst/>
              <a:defRPr/>
            </a:pPr>
            <a:r>
              <a:rPr lang="en-US" dirty="0"/>
              <a:t>Next, we’ll discuss threats posed by untrusted user inputs</a:t>
            </a:r>
          </a:p>
          <a:p>
            <a:endParaRPr lang="en-US" dirty="0"/>
          </a:p>
        </p:txBody>
      </p:sp>
    </p:spTree>
    <p:extLst>
      <p:ext uri="{BB962C8B-B14F-4D97-AF65-F5344CB8AC3E}">
        <p14:creationId xmlns:p14="http://schemas.microsoft.com/office/powerpoint/2010/main" val="37157508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Example shows input validation (Good), but it also seems pretty dumb to restrict the space of passwords to not include special characters besides those 5, both in terms of usability (annoying) and security (passwords are easier to guess because fewer possible characters).</a:t>
            </a:r>
          </a:p>
        </p:txBody>
      </p:sp>
    </p:spTree>
    <p:extLst>
      <p:ext uri="{BB962C8B-B14F-4D97-AF65-F5344CB8AC3E}">
        <p14:creationId xmlns:p14="http://schemas.microsoft.com/office/powerpoint/2010/main" val="3353548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some other possibilities for mitigating risks from untrusted inputs.</a:t>
            </a:r>
          </a:p>
          <a:p>
            <a:r>
              <a:rPr lang="en-US" dirty="0"/>
              <a:t>(read slide, some notes below)</a:t>
            </a:r>
          </a:p>
          <a:p>
            <a:endParaRPr lang="en-US" dirty="0"/>
          </a:p>
          <a:p>
            <a:r>
              <a:rPr lang="en-US" dirty="0"/>
              <a:t>Query languages might have “safe” </a:t>
            </a:r>
            <a:r>
              <a:rPr lang="en-US" dirty="0" err="1"/>
              <a:t>apis</a:t>
            </a:r>
            <a:r>
              <a:rPr lang="en-US" dirty="0"/>
              <a:t> and “unsafe” APIs, where the “Safe” APIs automatically perform some sanitization, allowing you to add place-holders for arguments to a query that YOU define, where the user-controlled input can ONLY flow into a specific part of the query (preventing the attacker from constructing their own query)</a:t>
            </a:r>
          </a:p>
          <a:p>
            <a:endParaRPr lang="en-US" dirty="0"/>
          </a:p>
          <a:p>
            <a:r>
              <a:rPr lang="en-US" dirty="0"/>
              <a:t>Last bullet is about avoiding C, buffer overflows, etc.</a:t>
            </a:r>
          </a:p>
        </p:txBody>
      </p:sp>
    </p:spTree>
    <p:extLst>
      <p:ext uri="{BB962C8B-B14F-4D97-AF65-F5344CB8AC3E}">
        <p14:creationId xmlns:p14="http://schemas.microsoft.com/office/powerpoint/2010/main" val="20646787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“software supply chain” includes many potential points of weakness. We might need to consider threats at each phase of the software development and deployment process, including:</a:t>
            </a:r>
          </a:p>
          <a:p>
            <a:pPr marL="342900" indent="-342900">
              <a:buFont typeface="Arial" panose="020B0604020202020204" pitchFamily="34" charset="0"/>
              <a:buChar char="•"/>
            </a:pPr>
            <a:r>
              <a:rPr lang="en-US" dirty="0"/>
              <a:t>External dependencies: potential for malicious dependencies</a:t>
            </a:r>
          </a:p>
          <a:p>
            <a:pPr marL="342900" indent="-342900">
              <a:buFont typeface="Arial" panose="020B0604020202020204" pitchFamily="34" charset="0"/>
              <a:buChar char="•"/>
            </a:pPr>
            <a:r>
              <a:rPr lang="en-US" dirty="0"/>
              <a:t>In-house code: potential for insider attack (a developer who is either malicious, or whose laptop has been otherwise compromised through another vulnerability)</a:t>
            </a:r>
          </a:p>
          <a:p>
            <a:pPr marL="342900" indent="-342900">
              <a:buFont typeface="Arial" panose="020B0604020202020204" pitchFamily="34" charset="0"/>
              <a:buChar char="•"/>
            </a:pPr>
            <a:r>
              <a:rPr lang="en-US" dirty="0"/>
              <a:t>Build process: potential for build system to be compromised through another vulnerability or insider attack</a:t>
            </a:r>
          </a:p>
          <a:p>
            <a:pPr marL="342900" indent="-342900">
              <a:buFont typeface="Arial" panose="020B0604020202020204" pitchFamily="34" charset="0"/>
              <a:buChar char="•"/>
            </a:pPr>
            <a:r>
              <a:rPr lang="en-US" dirty="0"/>
              <a:t>Distribution process: potential for a malicious update to be pushed out to your customers</a:t>
            </a:r>
          </a:p>
          <a:p>
            <a:pPr marL="342900" indent="-342900">
              <a:buFont typeface="Arial" panose="020B0604020202020204" pitchFamily="34" charset="0"/>
              <a:buChar char="•"/>
            </a:pPr>
            <a:r>
              <a:rPr lang="en-US" dirty="0"/>
              <a:t>Operating environment: potential for other threats in the operating environment to result in a compromise of our software</a:t>
            </a:r>
          </a:p>
        </p:txBody>
      </p:sp>
    </p:spTree>
    <p:extLst>
      <p:ext uri="{BB962C8B-B14F-4D97-AF65-F5344CB8AC3E}">
        <p14:creationId xmlns:p14="http://schemas.microsoft.com/office/powerpoint/2010/main" val="1569150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xfrm>
            <a:off x="381000" y="685800"/>
            <a:ext cx="6096000" cy="3429000"/>
          </a:xfrm>
          <a:prstGeom prst="rect">
            <a:avLst/>
          </a:prstGeom>
        </p:spPr>
        <p:txBody>
          <a:bodyPr/>
          <a:lstStyle/>
          <a:p>
            <a:endParaRPr/>
          </a:p>
        </p:txBody>
      </p:sp>
      <p:sp>
        <p:nvSpPr>
          <p:cNvPr id="137" name="Shape 137"/>
          <p:cNvSpPr>
            <a:spLocks noGrp="1"/>
          </p:cNvSpPr>
          <p:nvPr>
            <p:ph type="body" sz="quarter" idx="1"/>
          </p:nvPr>
        </p:nvSpPr>
        <p:spPr>
          <a:prstGeom prst="rect">
            <a:avLst/>
          </a:prstGeom>
        </p:spPr>
        <p:txBody>
          <a:bodyPr/>
          <a:lstStyle/>
          <a:p>
            <a:r>
              <a:rPr lang="en-US" dirty="0"/>
              <a:t>Security is often considered a broad functional requirement: systems are expected to be “secure”. As we’ll see in this lecture, security is a spectrum from “very secure” to ”not very secure”, but it’s also a spectrum in terms of the kind of security requirements that we consider. Here are three common security requirements.</a:t>
            </a:r>
          </a:p>
          <a:p>
            <a:endParaRPr lang="en-US" dirty="0"/>
          </a:p>
          <a:p>
            <a:r>
              <a:rPr dirty="0"/>
              <a:t>Confidentiality - is information disclosed to unauthorized parties? This is not privacy, because the end-user doesn’t get to make a choice. Might make privacy a sub-requirement of confidentiality</a:t>
            </a:r>
          </a:p>
          <a:p>
            <a:r>
              <a:rPr dirty="0"/>
              <a:t>Integrity - is our code or data tampered with, at rest, or in transit? usually more of a commercial interest. Someone downloads my customer database is not as bad to my business as someone destroying it</a:t>
            </a:r>
          </a:p>
          <a:p>
            <a:r>
              <a:rPr dirty="0"/>
              <a:t>Availability - Can someone prevent my system from otherwise functioning? note that leaving something unplugged solves confidentiality and integrity :)</a:t>
            </a:r>
            <a:endParaRPr lang="en-US" dirty="0"/>
          </a:p>
          <a:p>
            <a:endParaRPr lang="en-US" dirty="0"/>
          </a:p>
          <a:p>
            <a:r>
              <a:rPr lang="en-US" dirty="0"/>
              <a:t>Discussion: Think about recent examples of security </a:t>
            </a:r>
            <a:r>
              <a:rPr lang="en-US" dirty="0" err="1"/>
              <a:t>vulnerabiltiies</a:t>
            </a:r>
            <a:r>
              <a:rPr lang="en-US" dirty="0"/>
              <a:t> and how they violated these properties</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we could easily solve problems in our own code by bolting on some useful additional components (like using SSL), it’s not so easy to solve threats to our software supply chain process – there need to be process-based solutions for these process-based problems.</a:t>
            </a:r>
          </a:p>
          <a:p>
            <a:endParaRPr lang="en-US" dirty="0"/>
          </a:p>
          <a:p>
            <a:r>
              <a:rPr lang="en-US" dirty="0"/>
              <a:t>These kinds of threats are currently some of the most-talked about (and most feared) because they are complex to defend against.</a:t>
            </a:r>
          </a:p>
          <a:p>
            <a:endParaRPr lang="en-US" dirty="0"/>
          </a:p>
          <a:p>
            <a:r>
              <a:rPr lang="en-US" dirty="0"/>
              <a:t>For example: how do we audit dependencies? Who does that, and when? What is “secure enough” for a dependency?</a:t>
            </a:r>
          </a:p>
          <a:p>
            <a:endParaRPr lang="en-US" dirty="0"/>
          </a:p>
          <a:p>
            <a:r>
              <a:rPr lang="en-US" dirty="0"/>
              <a:t>Who loves needing to do 2FA for every time you sign into canvas? How much worse is it if you had to do it for each git commit?</a:t>
            </a:r>
          </a:p>
          <a:p>
            <a:endParaRPr lang="en-US" dirty="0"/>
          </a:p>
          <a:p>
            <a:r>
              <a:rPr lang="en-US" dirty="0"/>
              <a:t>Signatures are useful only insofar as we trust the signer. If a developer’s computer is compromised (say, through a phishing attack), what good is that signature? Same for distribution.</a:t>
            </a:r>
          </a:p>
          <a:p>
            <a:endParaRPr lang="en-US" dirty="0"/>
          </a:p>
          <a:p>
            <a:r>
              <a:rPr lang="en-US" dirty="0"/>
              <a:t>Perhaps the best news-you-can-use here is to isolate each application in its own container or VM, reducing the scope of security breaches to be isolated within that environment and not directly impacting other </a:t>
            </a:r>
            <a:r>
              <a:rPr lang="en-US" dirty="0" err="1"/>
              <a:t>applicaitons</a:t>
            </a:r>
            <a:endParaRPr lang="en-US" dirty="0"/>
          </a:p>
        </p:txBody>
      </p:sp>
    </p:spTree>
    <p:extLst>
      <p:ext uri="{BB962C8B-B14F-4D97-AF65-F5344CB8AC3E}">
        <p14:creationId xmlns:p14="http://schemas.microsoft.com/office/powerpoint/2010/main" val="34604125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Study included 1.4m security-sensitive packages on NPM – those that are depended on by others, and also have a license, a source code repository, and are not deprecated.</a:t>
            </a:r>
          </a:p>
          <a:p>
            <a:endParaRPr lang="en-US" dirty="0"/>
          </a:p>
          <a:p>
            <a:r>
              <a:rPr lang="en-US" dirty="0"/>
              <a:t>(read slide for key findings)</a:t>
            </a:r>
          </a:p>
          <a:p>
            <a:endParaRPr lang="en-US" dirty="0"/>
          </a:p>
          <a:p>
            <a:r>
              <a:rPr lang="en-US" dirty="0"/>
              <a:t>The graphic shows a realistic chain of attacks on NPM, starting from popular packages (top 10k by dependents and top 10k by downloads), then filtering to those that are not actively maintained (unlikely that anyone is carefully looking), then those that have email addresses that are expired. Then, for those 1,108 emails, we find the emails with domains that are available for sale by a registrar, finding 15 domains, that if purchased, would allow an attacker to reset the maintainer’s password, allowing takeover of 891 of these popular packages.</a:t>
            </a:r>
          </a:p>
          <a:p>
            <a:endParaRPr lang="en-US" dirty="0"/>
          </a:p>
          <a:p>
            <a:r>
              <a:rPr lang="en-US" dirty="0"/>
              <a:t>Whose job is it to fix this? NPM is motivated here only to sell products to enterprise customers to try to fix things, but it’s really a community problem.</a:t>
            </a:r>
          </a:p>
        </p:txBody>
      </p:sp>
    </p:spTree>
    <p:extLst>
      <p:ext uri="{BB962C8B-B14F-4D97-AF65-F5344CB8AC3E}">
        <p14:creationId xmlns:p14="http://schemas.microsoft.com/office/powerpoint/2010/main" val="2663577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where do we stand? We have discussed some threats, and some broad classes of defenses. Each of these defenses comes at some cost.</a:t>
            </a:r>
          </a:p>
          <a:p>
            <a:r>
              <a:rPr lang="en-US" dirty="0"/>
              <a:t>(read slide; the C/TS thing is about buffer overflows being a huge problem in C but </a:t>
            </a:r>
            <a:r>
              <a:rPr lang="en-US" dirty="0" err="1"/>
              <a:t>obivoulsy</a:t>
            </a:r>
            <a:r>
              <a:rPr lang="en-US" dirty="0"/>
              <a:t> not in TS)</a:t>
            </a:r>
          </a:p>
          <a:p>
            <a:endParaRPr lang="en-US" dirty="0"/>
          </a:p>
        </p:txBody>
      </p:sp>
    </p:spTree>
    <p:extLst>
      <p:ext uri="{BB962C8B-B14F-4D97-AF65-F5344CB8AC3E}">
        <p14:creationId xmlns:p14="http://schemas.microsoft.com/office/powerpoint/2010/main" val="34871785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good place to start with determine what to do about security in a particular application is to consider the common security risks for that kind of application.</a:t>
            </a:r>
          </a:p>
          <a:p>
            <a:endParaRPr lang="en-US" dirty="0"/>
          </a:p>
          <a:p>
            <a:r>
              <a:rPr lang="en-US" dirty="0"/>
              <a:t>In the context of web apps, the trade group OWASP maintains a top-ten ranking based on their severity and frequency. Here are the top 5. We will discuss these specific vulnerabilities, and strategies that you can use to defend against them.</a:t>
            </a:r>
          </a:p>
        </p:txBody>
      </p:sp>
    </p:spTree>
    <p:extLst>
      <p:ext uri="{BB962C8B-B14F-4D97-AF65-F5344CB8AC3E}">
        <p14:creationId xmlns:p14="http://schemas.microsoft.com/office/powerpoint/2010/main" val="397533490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Broken access controls are the most common class of vulnerability on OWASP’s 2021 list, and involve issues such as:</a:t>
            </a:r>
          </a:p>
          <a:p>
            <a:pPr marL="342900" indent="-342900">
              <a:buFont typeface="Arial" panose="020B0604020202020204" pitchFamily="34" charset="0"/>
              <a:buChar char="•"/>
            </a:pPr>
            <a:r>
              <a:rPr lang="en-US" dirty="0"/>
              <a:t>Bypassing access control checks by tampering with URLs or directly making API requests</a:t>
            </a:r>
          </a:p>
          <a:p>
            <a:pPr marL="342900" indent="-342900">
              <a:buFont typeface="Arial" panose="020B0604020202020204" pitchFamily="34" charset="0"/>
              <a:buChar char="•"/>
            </a:pPr>
            <a:r>
              <a:rPr lang="en-US" dirty="0"/>
              <a:t>Permit viewing/editing of other users’ content that is normally protected by “secret” URLs, where those secret identifiers are inadvertently disclosed</a:t>
            </a:r>
          </a:p>
          <a:p>
            <a:pPr marL="342900" indent="-342900">
              <a:buFont typeface="Arial" panose="020B0604020202020204" pitchFamily="34" charset="0"/>
              <a:buChar char="•"/>
            </a:pPr>
            <a:r>
              <a:rPr lang="en-US" dirty="0"/>
              <a:t>Privilege </a:t>
            </a:r>
            <a:r>
              <a:rPr lang="en-US" dirty="0" err="1"/>
              <a:t>escalaltion</a:t>
            </a:r>
            <a:r>
              <a:rPr lang="en-US" dirty="0"/>
              <a:t> – attackers can masquerade as other users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General fixes on slide.</a:t>
            </a:r>
          </a:p>
          <a:p>
            <a:pPr marL="0" indent="0">
              <a:buFont typeface="Arial" panose="020B0604020202020204" pitchFamily="34" charset="0"/>
              <a:buNone/>
            </a:pPr>
            <a:r>
              <a:rPr lang="en-US" dirty="0"/>
              <a:t>“Auth 0” is a third-party service that provides a generic authentication and access management for your application. Using a third-party service like this that can be trusted to “do this right” is a great software engineering strategy.</a:t>
            </a:r>
          </a:p>
        </p:txBody>
      </p:sp>
    </p:spTree>
    <p:extLst>
      <p:ext uri="{BB962C8B-B14F-4D97-AF65-F5344CB8AC3E}">
        <p14:creationId xmlns:p14="http://schemas.microsoft.com/office/powerpoint/2010/main" val="8766512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General fixes on slide. Notes:</a:t>
            </a:r>
          </a:p>
          <a:p>
            <a:r>
              <a:rPr lang="en-US" dirty="0"/>
              <a:t>Validation -&gt; certificates should be relatively short time-limited to limit damage in case they are compromised. Hence, important to check and not ignore expiration date of certificate</a:t>
            </a:r>
          </a:p>
          <a:p>
            <a:r>
              <a:rPr lang="en-US" dirty="0"/>
              <a:t>Application secrets – we talked about that last week in the context of static analysis, it’s what’s shown on the right</a:t>
            </a:r>
          </a:p>
        </p:txBody>
      </p:sp>
    </p:spTree>
    <p:extLst>
      <p:ext uri="{BB962C8B-B14F-4D97-AF65-F5344CB8AC3E}">
        <p14:creationId xmlns:p14="http://schemas.microsoft.com/office/powerpoint/2010/main" val="315598560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Shape 240"/>
          <p:cNvSpPr>
            <a:spLocks noGrp="1" noRot="1" noChangeAspect="1"/>
          </p:cNvSpPr>
          <p:nvPr>
            <p:ph type="sldImg"/>
          </p:nvPr>
        </p:nvSpPr>
        <p:spPr>
          <a:xfrm>
            <a:off x="381000" y="685800"/>
            <a:ext cx="6096000" cy="3429000"/>
          </a:xfrm>
          <a:prstGeom prst="rect">
            <a:avLst/>
          </a:prstGeom>
        </p:spPr>
        <p:txBody>
          <a:bodyPr/>
          <a:lstStyle/>
          <a:p>
            <a:endParaRPr/>
          </a:p>
        </p:txBody>
      </p:sp>
      <p:sp>
        <p:nvSpPr>
          <p:cNvPr id="241" name="Shape 241"/>
          <p:cNvSpPr>
            <a:spLocks noGrp="1"/>
          </p:cNvSpPr>
          <p:nvPr>
            <p:ph type="body" sz="quarter" idx="1"/>
          </p:nvPr>
        </p:nvSpPr>
        <p:spPr>
          <a:prstGeom prst="rect">
            <a:avLst/>
          </a:prstGeom>
        </p:spPr>
        <p:txBody>
          <a:bodyPr/>
          <a:lstStyle/>
          <a:p>
            <a:r>
              <a:rPr lang="en-US" dirty="0"/>
              <a:t>Automated credential checkers can help detect secrets that get inadvertently checked into a repository. We discussed this static analysis last week.</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Simply using a secret detection tool isn’t enough. This is an interesting study. </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(Read slide for key findings)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Discussion:</a:t>
            </a:r>
          </a:p>
          <a:p>
            <a:pPr marL="0" marR="0" lvl="0" indent="0" defTabSz="457200" eaLnBrk="1" fontAlgn="auto" latinLnBrk="0" hangingPunct="1">
              <a:lnSpc>
                <a:spcPct val="117999"/>
              </a:lnSpc>
              <a:spcBef>
                <a:spcPts val="0"/>
              </a:spcBef>
              <a:spcAft>
                <a:spcPts val="0"/>
              </a:spcAft>
              <a:buClrTx/>
              <a:buSzTx/>
              <a:buFontTx/>
              <a:buNone/>
              <a:tabLst/>
              <a:defRPr/>
            </a:pPr>
            <a:r>
              <a:rPr lang="en-US" dirty="0"/>
              <a:t>Bypassing warnings for false positives (e.g. not an actual credential) are reasonable (although perhaps annoying); the remaining reasons that are “development related” such as:</a:t>
            </a:r>
            <a:br>
              <a:rPr lang="en-US" dirty="0"/>
            </a:br>
            <a:r>
              <a:rPr lang="en-US" dirty="0"/>
              <a:t>* </a:t>
            </a:r>
            <a:r>
              <a:rPr lang="en-US" sz="2200" dirty="0">
                <a:effectLst/>
                <a:latin typeface="+mn-lt"/>
                <a:ea typeface="+mn-ea"/>
                <a:cs typeface="+mn-cs"/>
                <a:sym typeface="Helvetica Neue"/>
              </a:rPr>
              <a:t>It is not a production credential (for example, it is a credential for a non-shipping prototype) </a:t>
            </a:r>
            <a:endParaRPr lang="en-US" dirty="0"/>
          </a:p>
          <a:p>
            <a:pPr marL="342900" marR="0" lvl="0"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US" sz="2200" dirty="0">
                <a:effectLst/>
                <a:latin typeface="+mn-lt"/>
                <a:ea typeface="+mn-ea"/>
                <a:cs typeface="+mn-cs"/>
                <a:sym typeface="Helvetica Neue"/>
              </a:rPr>
              <a:t>The credential doesn’t protect any data, service, etc., with significant security value</a:t>
            </a:r>
            <a:endParaRPr lang="en-US" dirty="0"/>
          </a:p>
          <a:p>
            <a:r>
              <a:rPr lang="en-US" dirty="0"/>
              <a:t>Rely on judgement calls of the developer that do not reflect overall security model. Many successful attacks rely on chaining multiple vulnerabilities together, getting a foothold in one system to then be able to access another. These kinds of judgement calls should not be made at the level of individual developers who may not see the whole security landscape.</a:t>
            </a:r>
          </a:p>
          <a:p>
            <a:endParaRPr lang="en-US" dirty="0"/>
          </a:p>
          <a:p>
            <a:r>
              <a:rPr lang="en-US" dirty="0"/>
              <a:t>Other reasons why secrets not promptly removed:</a:t>
            </a: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 Removing the credential now would break services. etc., that belong to other teams </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 </a:t>
            </a:r>
            <a:r>
              <a:rPr lang="en-US" sz="2200" dirty="0">
                <a:effectLst/>
                <a:latin typeface="+mn-lt"/>
                <a:ea typeface="+mn-ea"/>
                <a:cs typeface="+mn-cs"/>
                <a:sym typeface="Helvetica Neue"/>
              </a:rPr>
              <a:t>We were not sure what secret management/other solution we can use to resolve the problem. </a:t>
            </a:r>
            <a:endParaRPr lang="en-US" dirty="0"/>
          </a:p>
          <a:p>
            <a:r>
              <a:rPr lang="en-US" dirty="0"/>
              <a:t>These are process-related issues, and require </a:t>
            </a:r>
          </a:p>
        </p:txBody>
      </p:sp>
    </p:spTree>
    <p:extLst>
      <p:ext uri="{BB962C8B-B14F-4D97-AF65-F5344CB8AC3E}">
        <p14:creationId xmlns:p14="http://schemas.microsoft.com/office/powerpoint/2010/main" val="17551721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(Read slide)</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Key idea is that you can use a system to dynamically authorize access to external secrets using internal secrets.</a:t>
            </a:r>
          </a:p>
          <a:p>
            <a:pPr marL="0" marR="0" lvl="0" indent="0" defTabSz="457200" eaLnBrk="1" fontAlgn="auto" latinLnBrk="0" hangingPunct="1">
              <a:lnSpc>
                <a:spcPct val="117999"/>
              </a:lnSpc>
              <a:spcBef>
                <a:spcPts val="0"/>
              </a:spcBef>
              <a:spcAft>
                <a:spcPts val="0"/>
              </a:spcAft>
              <a:buClrTx/>
              <a:buSzTx/>
              <a:buFontTx/>
              <a:buNone/>
              <a:tabLst/>
              <a:defRPr/>
            </a:pPr>
            <a:r>
              <a:rPr lang="en-US" dirty="0"/>
              <a:t>Left side of figure (identity validation) shows authentication methods that clients (humans or machines) can use to prove their identity when requesting access to a secret credential. </a:t>
            </a:r>
          </a:p>
          <a:p>
            <a:pPr marL="0" marR="0" lvl="0" indent="0" defTabSz="457200" eaLnBrk="1" fontAlgn="auto" latinLnBrk="0" hangingPunct="1">
              <a:lnSpc>
                <a:spcPct val="117999"/>
              </a:lnSpc>
              <a:spcBef>
                <a:spcPts val="0"/>
              </a:spcBef>
              <a:spcAft>
                <a:spcPts val="0"/>
              </a:spcAft>
              <a:buClrTx/>
              <a:buSzTx/>
              <a:buFontTx/>
              <a:buNone/>
              <a:tabLst/>
              <a:defRPr/>
            </a:pPr>
            <a:r>
              <a:rPr lang="en-US" dirty="0"/>
              <a:t>Then, the vault checks policies that YOU define to say which users or services should have access to which secrets (bottom of figure, “</a:t>
            </a:r>
            <a:r>
              <a:rPr lang="en-US" dirty="0" err="1"/>
              <a:t>authoriziation</a:t>
            </a:r>
            <a:r>
              <a:rPr lang="en-US" dirty="0"/>
              <a:t>”)</a:t>
            </a:r>
          </a:p>
          <a:p>
            <a:pPr marL="0" marR="0" lvl="0" indent="0" defTabSz="457200" eaLnBrk="1" fontAlgn="auto" latinLnBrk="0" hangingPunct="1">
              <a:lnSpc>
                <a:spcPct val="117999"/>
              </a:lnSpc>
              <a:spcBef>
                <a:spcPts val="0"/>
              </a:spcBef>
              <a:spcAft>
                <a:spcPts val="0"/>
              </a:spcAft>
              <a:buClrTx/>
              <a:buSzTx/>
              <a:buFontTx/>
              <a:buNone/>
              <a:tabLst/>
              <a:defRPr/>
            </a:pPr>
            <a:r>
              <a:rPr lang="en-US" dirty="0"/>
              <a:t>Then, the right side of the figure shows various kinds of secrets that the vault might provide. Simplest form is providing access to key/value pairs (think about how GitHub actions stores “secrets” as simple key/value pairs, students added their </a:t>
            </a:r>
            <a:r>
              <a:rPr lang="en-US" dirty="0" err="1"/>
              <a:t>twilio</a:t>
            </a:r>
            <a:r>
              <a:rPr lang="en-US" dirty="0"/>
              <a:t> and Heroku secrets there).</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Vaults allow for much more powerful, automated behavior when providing secrets - they might be able to automatically generate time-limited secrets for specific providers. For example, instead of providing AWS credentials, the vault might use its own AWS credentials to generate new, short-lived (e.g. 24 hours?) credentials that can be used to access the relevant AWS services. This limits the exposure of these secrets: even if they are breached, after a day the risk subsides.</a:t>
            </a:r>
          </a:p>
          <a:p>
            <a:pPr marL="0" marR="0" lvl="0" indent="0" defTabSz="457200" eaLnBrk="1" fontAlgn="auto" latinLnBrk="0" hangingPunct="1">
              <a:lnSpc>
                <a:spcPct val="117999"/>
              </a:lnSpc>
              <a:spcBef>
                <a:spcPts val="0"/>
              </a:spcBef>
              <a:spcAft>
                <a:spcPts val="0"/>
              </a:spcAft>
              <a:buClrTx/>
              <a:buSzTx/>
              <a:buFontTx/>
              <a:buNone/>
              <a:tabLst/>
              <a:defRPr/>
            </a:pPr>
            <a:br>
              <a:rPr lang="en-US" dirty="0"/>
            </a:br>
            <a:r>
              <a:rPr lang="en-US" dirty="0"/>
              <a:t>Vaults also support auditing.</a:t>
            </a:r>
          </a:p>
          <a:p>
            <a:pPr marL="0" marR="0" lvl="0" indent="0" defTabSz="457200" eaLnBrk="1" fontAlgn="auto" latinLnBrk="0" hangingPunct="1">
              <a:lnSpc>
                <a:spcPct val="117999"/>
              </a:lnSpc>
              <a:spcBef>
                <a:spcPts val="0"/>
              </a:spcBef>
              <a:spcAft>
                <a:spcPts val="0"/>
              </a:spcAft>
              <a:buClrTx/>
              <a:buSzTx/>
              <a:buFontTx/>
              <a:buNone/>
              <a:tabLst/>
              <a:defRPr/>
            </a:pPr>
            <a:br>
              <a:rPr lang="en-US" dirty="0"/>
            </a:br>
            <a:r>
              <a:rPr lang="en-US" dirty="0" err="1"/>
              <a:t>Hashicorp</a:t>
            </a:r>
            <a:r>
              <a:rPr lang="en-US" dirty="0"/>
              <a:t> vault (where this image comes from) is an example of a secret </a:t>
            </a:r>
            <a:r>
              <a:rPr lang="en-US" dirty="0" err="1"/>
              <a:t>managmenet</a:t>
            </a:r>
            <a:r>
              <a:rPr lang="en-US" dirty="0"/>
              <a:t> tool, it is available as OSS, or cloud-hosted. Even though the OSS version is “free”, it is non-trivial to set up such a system and integrate it with an app. But, can be much better than putting secrets directly in code.</a:t>
            </a:r>
          </a:p>
        </p:txBody>
      </p:sp>
    </p:spTree>
    <p:extLst>
      <p:ext uri="{BB962C8B-B14F-4D97-AF65-F5344CB8AC3E}">
        <p14:creationId xmlns:p14="http://schemas.microsoft.com/office/powerpoint/2010/main" val="317094119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br>
              <a:rPr lang="en-US" dirty="0"/>
            </a:br>
            <a:r>
              <a:rPr lang="en-US" dirty="0"/>
              <a:t>Screenshot on the right shows the LGTM tool identifying the cross-site scripting vulnerability that we discussed earlier</a:t>
            </a:r>
          </a:p>
        </p:txBody>
      </p:sp>
    </p:spTree>
    <p:extLst>
      <p:ext uri="{BB962C8B-B14F-4D97-AF65-F5344CB8AC3E}">
        <p14:creationId xmlns:p14="http://schemas.microsoft.com/office/powerpoint/2010/main" val="11230609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Before getting into software security, let’s talk a bit about physical security. Imagine that you have just moved to a new house, and someone just moved out. Are there things that you would want to do to secure your belongings?</a:t>
            </a:r>
            <a:br>
              <a:rPr dirty="0"/>
            </a:br>
            <a:r>
              <a:rPr dirty="0"/>
              <a:t>For instance - do you change the locks? Maybe you are concerned that the former tenant still has keys.</a:t>
            </a:r>
            <a:endParaRPr lang="en-US" dirty="0"/>
          </a:p>
          <a:p>
            <a:r>
              <a:rPr lang="en-US" dirty="0"/>
              <a:t>(Walk through example, then ultimately point out that you live in a house with lots of glass)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LGTM can be used to detect other kinds of weaknesses, too – examples listed on right.</a:t>
            </a:r>
          </a:p>
          <a:p>
            <a:endParaRPr lang="en-US" dirty="0"/>
          </a:p>
          <a:p>
            <a:r>
              <a:rPr lang="en-US" dirty="0"/>
              <a:t>Of course, these tools are also imperfect – false positives (reports of things not exploitable) and false negatives (missed vulnerabilities)</a:t>
            </a:r>
          </a:p>
        </p:txBody>
      </p:sp>
    </p:spTree>
    <p:extLst>
      <p:ext uri="{BB962C8B-B14F-4D97-AF65-F5344CB8AC3E}">
        <p14:creationId xmlns:p14="http://schemas.microsoft.com/office/powerpoint/2010/main" val="5040545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rPr lang="en-US" dirty="0"/>
              <a:t>We also briefly discussed this weakness last week in the context of static </a:t>
            </a:r>
            <a:r>
              <a:rPr lang="en-US" dirty="0" err="1"/>
              <a:t>anlaysis</a:t>
            </a:r>
            <a:r>
              <a:rPr lang="en-US" dirty="0"/>
              <a:t>. As a refresher…</a:t>
            </a:r>
          </a:p>
          <a:p>
            <a:r>
              <a:rPr lang="en-US" dirty="0"/>
              <a:t>(point out figure on left shows risk window, figure on right show result of static analysis to find vulnerable dependencies and suggest upgrades)</a:t>
            </a:r>
            <a:endParaRPr dirty="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Shape 259"/>
          <p:cNvSpPr>
            <a:spLocks noGrp="1" noRot="1" noChangeAspect="1"/>
          </p:cNvSpPr>
          <p:nvPr>
            <p:ph type="sldImg"/>
          </p:nvPr>
        </p:nvSpPr>
        <p:spPr>
          <a:xfrm>
            <a:off x="381000" y="685800"/>
            <a:ext cx="6096000" cy="3429000"/>
          </a:xfrm>
          <a:prstGeom prst="rect">
            <a:avLst/>
          </a:prstGeom>
        </p:spPr>
        <p:txBody>
          <a:bodyPr/>
          <a:lstStyle/>
          <a:p>
            <a:endParaRPr/>
          </a:p>
        </p:txBody>
      </p:sp>
      <p:sp>
        <p:nvSpPr>
          <p:cNvPr id="260" name="Shape 260"/>
          <p:cNvSpPr>
            <a:spLocks noGrp="1"/>
          </p:cNvSpPr>
          <p:nvPr>
            <p:ph type="body" sz="quarter" idx="1"/>
          </p:nvPr>
        </p:nvSpPr>
        <p:spPr>
          <a:prstGeom prst="rect">
            <a:avLst/>
          </a:prstGeom>
        </p:spPr>
        <p:txBody>
          <a:bodyPr/>
          <a:lstStyle/>
          <a:p>
            <a:r>
              <a:rPr lang="en-US" dirty="0"/>
              <a:t>This recent research study compared the results of </a:t>
            </a:r>
            <a:r>
              <a:rPr lang="en-US" dirty="0" err="1"/>
              <a:t>sevral</a:t>
            </a:r>
            <a:r>
              <a:rPr lang="en-US" dirty="0"/>
              <a:t> different vulnerable dependency analysis tools for both java (where dependencies are managed using a tool called maven) and </a:t>
            </a:r>
            <a:r>
              <a:rPr lang="en-US" dirty="0" err="1"/>
              <a:t>javascript</a:t>
            </a:r>
            <a:r>
              <a:rPr lang="en-US" dirty="0"/>
              <a:t> (dependencies through NPM).</a:t>
            </a:r>
          </a:p>
          <a:p>
            <a:br>
              <a:rPr lang="en-US" dirty="0"/>
            </a:br>
            <a:r>
              <a:rPr lang="en-US" dirty="0"/>
              <a:t>Figures show generally high variability in overlap of reports. Full details and analysis in the referenced study. Some tools reported far fewer results due to tooling </a:t>
            </a:r>
            <a:r>
              <a:rPr lang="en-US" dirty="0" err="1"/>
              <a:t>limtiations</a:t>
            </a:r>
            <a:r>
              <a:rPr lang="en-US" dirty="0"/>
              <a:t> (only OWASP DC and </a:t>
            </a:r>
            <a:r>
              <a:rPr lang="en-US" dirty="0" err="1"/>
              <a:t>WhiteSource</a:t>
            </a:r>
            <a:r>
              <a:rPr lang="en-US" dirty="0"/>
              <a:t> detected that some java projects included JS, and that there were then dependencies in that included JS).</a:t>
            </a:r>
          </a:p>
          <a:p>
            <a:endParaRPr lang="en-US" dirty="0"/>
          </a:p>
          <a:p>
            <a:r>
              <a:rPr lang="en-US" dirty="0"/>
              <a:t>Each tool also relies on its own mapping of  component version to vulnerabilities, which can result in variable performance.</a:t>
            </a:r>
          </a:p>
          <a:p>
            <a:endParaRPr lang="en-US" dirty="0"/>
          </a:p>
          <a:p>
            <a:r>
              <a:rPr lang="en-US" dirty="0"/>
              <a:t>Commercial tool B (‘com b’) only reported </a:t>
            </a:r>
            <a:r>
              <a:rPr lang="en-US" dirty="0" err="1"/>
              <a:t>vulnerabiltieis</a:t>
            </a:r>
            <a:r>
              <a:rPr lang="en-US" dirty="0"/>
              <a:t> that were actually used during runtime (measured what was used by integration tests). Could be a good idea, or a bad idea.</a:t>
            </a:r>
          </a:p>
          <a:p>
            <a:endParaRPr lang="en-US" dirty="0"/>
          </a:p>
          <a:p>
            <a:r>
              <a:rPr lang="en-US" dirty="0"/>
              <a:t>Summary: These tools can be useful, but should not necessarily be relied upon.</a:t>
            </a:r>
            <a:endParaRPr dirty="0"/>
          </a:p>
        </p:txBody>
      </p:sp>
    </p:spTree>
    <p:extLst>
      <p:ext uri="{BB962C8B-B14F-4D97-AF65-F5344CB8AC3E}">
        <p14:creationId xmlns:p14="http://schemas.microsoft.com/office/powerpoint/2010/main" val="257132668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Growing trend of political mayhem-inducing attacks: even if not stealing sensitive information, disabling many services simultaneously may be an objective for a nation-state scale attacker</a:t>
            </a:r>
          </a:p>
          <a:p>
            <a:endParaRPr lang="en-US" dirty="0"/>
          </a:p>
        </p:txBody>
      </p:sp>
    </p:spTree>
    <p:extLst>
      <p:ext uri="{BB962C8B-B14F-4D97-AF65-F5344CB8AC3E}">
        <p14:creationId xmlns:p14="http://schemas.microsoft.com/office/powerpoint/2010/main" val="276420491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Shape 368"/>
          <p:cNvSpPr>
            <a:spLocks noGrp="1" noRot="1" noChangeAspect="1"/>
          </p:cNvSpPr>
          <p:nvPr>
            <p:ph type="sldImg"/>
          </p:nvPr>
        </p:nvSpPr>
        <p:spPr>
          <a:xfrm>
            <a:off x="381000" y="685800"/>
            <a:ext cx="6096000" cy="3429000"/>
          </a:xfrm>
          <a:prstGeom prst="rect">
            <a:avLst/>
          </a:prstGeom>
        </p:spPr>
        <p:txBody>
          <a:bodyPr/>
          <a:lstStyle/>
          <a:p>
            <a:endParaRPr/>
          </a:p>
        </p:txBody>
      </p:sp>
      <p:sp>
        <p:nvSpPr>
          <p:cNvPr id="369" name="Shape 369"/>
          <p:cNvSpPr>
            <a:spLocks noGrp="1"/>
          </p:cNvSpPr>
          <p:nvPr>
            <p:ph type="body" sz="quarter" idx="1"/>
          </p:nvPr>
        </p:nvSpPr>
        <p:spPr>
          <a:prstGeom prst="rect">
            <a:avLst/>
          </a:prstGeom>
        </p:spPr>
        <p:txBody>
          <a:bodyPr/>
          <a:lstStyle/>
          <a:p>
            <a:r>
              <a:rPr dirty="0"/>
              <a:t>Next, will discuss specific vulnerabilities, and ways to mitigate them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rPr lang="en-US" dirty="0"/>
              <a:t>(Read slide)</a:t>
            </a:r>
          </a:p>
          <a:p>
            <a:endParaRPr lang="en-US" dirty="0"/>
          </a:p>
          <a:p>
            <a:r>
              <a:rPr lang="en-US" dirty="0"/>
              <a:t>In this lesson we will discuss threats: bad things that could happen that compromise a security requirement. We’ll discuss how we can reason about those threats, and in some cases, try to mitigate them.</a:t>
            </a:r>
          </a:p>
          <a:p>
            <a:endParaRPr lang="en-US" dirty="0"/>
          </a:p>
          <a:p>
            <a:r>
              <a:rPr lang="en-US" dirty="0"/>
              <a:t>We’ll also discuss some vulnerabilities: bugs that make threats more likely to be successful in attacking our systems.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Here’s a broad category of threat</a:t>
            </a:r>
            <a:r>
              <a:rPr lang="en-US" sz="2200" dirty="0">
                <a:effectLst/>
                <a:latin typeface="+mn-lt"/>
                <a:ea typeface="+mn-ea"/>
                <a:cs typeface="+mn-cs"/>
                <a:sym typeface="Helvetica Neue"/>
              </a:rPr>
              <a:t>: Code that can be controlled by user (e.g. code that runs on a user’s device). Since we can’t trust the user’s runtime (browser, OS, CPU) to faithfully execute exactly our code (and to keep it confidential!), we shouldn’t trust that some authentication code goes in code that runs in a user’s browser.</a:t>
            </a:r>
          </a:p>
        </p:txBody>
      </p:sp>
    </p:spTree>
    <p:extLst>
      <p:ext uri="{BB962C8B-B14F-4D97-AF65-F5344CB8AC3E}">
        <p14:creationId xmlns:p14="http://schemas.microsoft.com/office/powerpoint/2010/main" val="22398263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general fix to this is to move that sensitive code into our backend, which we should, hopefully, trust to </a:t>
            </a:r>
            <a:r>
              <a:rPr lang="en-US" dirty="0" err="1"/>
              <a:t>faithfuly</a:t>
            </a:r>
            <a:r>
              <a:rPr lang="en-US" dirty="0"/>
              <a:t> execute the code</a:t>
            </a:r>
          </a:p>
        </p:txBody>
      </p:sp>
    </p:spTree>
    <p:extLst>
      <p:ext uri="{BB962C8B-B14F-4D97-AF65-F5344CB8AC3E}">
        <p14:creationId xmlns:p14="http://schemas.microsoft.com/office/powerpoint/2010/main" val="1663814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class of threat that we will consider is: untrusted user inputs. Imagine that we have solved our problem of “do we trust where the code runs” by running that code on our own server that we control. Surely, we still receive inputs from users, who we might not trust.</a:t>
            </a:r>
          </a:p>
          <a:p>
            <a:endParaRPr lang="en-US" dirty="0"/>
          </a:p>
          <a:p>
            <a:r>
              <a:rPr lang="en-US" dirty="0"/>
              <a:t>Here is a pop-culture reference from XKCD that makes jest of this class of threat</a:t>
            </a:r>
          </a:p>
        </p:txBody>
      </p:sp>
    </p:spTree>
    <p:extLst>
      <p:ext uri="{BB962C8B-B14F-4D97-AF65-F5344CB8AC3E}">
        <p14:creationId xmlns:p14="http://schemas.microsoft.com/office/powerpoint/2010/main" val="26326377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concrete example of how this threat can be realized in a common web app, even one that doesn’t use a database. (remind of purpose of transcript server ,what this graphic shows – the transcript API and the “fetch transcript” API endpoint)</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Click build: We’ll see how it is possible for a malicious attacker to create a link to our own rest example transcript server that, when accessed, shows content that we (the authors of the transcript server) did not intend</a:t>
            </a:r>
          </a:p>
        </p:txBody>
      </p:sp>
    </p:spTree>
    <p:extLst>
      <p:ext uri="{BB962C8B-B14F-4D97-AF65-F5344CB8AC3E}">
        <p14:creationId xmlns:p14="http://schemas.microsoft.com/office/powerpoint/2010/main" val="3966105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hyperlink" Target="https://nvd.nist.gov/vuln/detail/CVE-2021-44228"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thehackernews.com/2021/12/extremely-critical-log4j-vulnerability.html" TargetMode="External"/><Relationship Id="rId5" Type="http://schemas.openxmlformats.org/officeDocument/2006/relationships/image" Target="../media/image12.png"/><Relationship Id="rId4" Type="http://schemas.openxmlformats.org/officeDocument/2006/relationships/hyperlink" Target="https://duo.com/decipher/apt41-compromised-six-state-government-networks"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hyperlink" Target="https://www.theverge.com/2021/1/26/22248631/solarwinds-hack-cybersecurity-us-menn-decoder-podcast" TargetMode="External"/><Relationship Id="rId5" Type="http://schemas.openxmlformats.org/officeDocument/2006/relationships/hyperlink" Target="https://eslint.org/blog/2018/07/postmortem-for-malicious-package-publishes" TargetMode="Externa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3.png"/><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amazon.com"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3.png"/><Relationship Id="rId4" Type="http://schemas.openxmlformats.org/officeDocument/2006/relationships/hyperlink" Target="http://amazon.com"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arxiv.org/abs/2112.10165"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owasp.org/www-project-top-ten/"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hyperlink" Target="https://auth0.com/" TargetMode="External"/><Relationship Id="rId4" Type="http://schemas.openxmlformats.org/officeDocument/2006/relationships/hyperlink" Target="https://auth0.com"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gitguardian.com/"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3" Type="http://schemas.openxmlformats.org/officeDocument/2006/relationships/hyperlink" Target="https://link.springer.com/article/10.1007/s10664-021-10109-y" TargetMode="External"/><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hyperlink" Target="https://learn.hashicorp.com/tutorials/vault/getting-started-intro?in=vault/getting-started" TargetMode="External"/></Relationships>
</file>

<file path=ppt/slides/_rels/slide3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7" Type="http://schemas.openxmlformats.org/officeDocument/2006/relationships/image" Target="../media/image31.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hyperlink" Target="https://lgtm.com/" TargetMode="External"/><Relationship Id="rId5" Type="http://schemas.openxmlformats.org/officeDocument/2006/relationships/hyperlink" Target="https://lgtm.com" TargetMode="External"/><Relationship Id="rId4" Type="http://schemas.openxmlformats.org/officeDocument/2006/relationships/image" Target="../media/image3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43.xml.rels><?xml version="1.0" encoding="UTF-8" standalone="yes"?>
<Relationships xmlns="http://schemas.openxmlformats.org/package/2006/relationships"><Relationship Id="rId3" Type="http://schemas.openxmlformats.org/officeDocument/2006/relationships/hyperlink" Target="https://dl.acm.org/doi/10.1145/3475716.3475769" TargetMode="External"/><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xkcd.com/327/"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r>
              <a:rPr lang="en-US" dirty="0"/>
              <a:t>Jonathan Bell, Adeel </a:t>
            </a:r>
            <a:r>
              <a:rPr lang="en-US" dirty="0" err="1"/>
              <a:t>Bhutta</a:t>
            </a:r>
            <a:r>
              <a:rPr lang="en-US" dirty="0"/>
              <a:t>, Ferdinand Vesely, Mitch Wand</a:t>
            </a:r>
          </a:p>
          <a:p>
            <a:pPr>
              <a:defRPr>
                <a:solidFill>
                  <a:srgbClr val="005493"/>
                </a:solidFill>
              </a:defRPr>
            </a:pPr>
            <a:r>
              <a:rPr lang="en-US" dirty="0"/>
              <a:t>Khoury College of Computer Sciences</a:t>
            </a:r>
          </a:p>
          <a:p>
            <a:pPr>
              <a:defRPr>
                <a:solidFill>
                  <a:srgbClr val="005493"/>
                </a:solidFill>
              </a:defRPr>
            </a:pPr>
            <a:r>
              <a:rPr lang="en-US" dirty="0"/>
              <a:t>© 2022, released under </a:t>
            </a:r>
            <a:r>
              <a:rPr lang="en-US" u="sng" dirty="0">
                <a:hlinkClick r:id="rId3"/>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t>CS 453</a:t>
            </a:r>
            <a:r>
              <a:rPr lang="en-US"/>
              <a:t>0</a:t>
            </a:r>
            <a:endParaRPr dirty="0"/>
          </a:p>
          <a:p>
            <a:pPr>
              <a:defRPr>
                <a:solidFill>
                  <a:srgbClr val="005493"/>
                </a:solidFill>
              </a:defRPr>
            </a:pPr>
            <a:r>
              <a:rPr dirty="0"/>
              <a:t>Software Engineering</a:t>
            </a:r>
          </a:p>
        </p:txBody>
      </p:sp>
      <p:sp>
        <p:nvSpPr>
          <p:cNvPr id="125" name="Lecture 9.3: Software Engineering &amp; Security Threats"/>
          <p:cNvSpPr txBox="1">
            <a:spLocks noGrp="1"/>
          </p:cNvSpPr>
          <p:nvPr>
            <p:ph type="subTitle" sz="quarter" idx="1"/>
          </p:nvPr>
        </p:nvSpPr>
        <p:spPr>
          <a:prstGeom prst="rect">
            <a:avLst/>
          </a:prstGeom>
        </p:spPr>
        <p:txBody>
          <a:bodyPr/>
          <a:lstStyle/>
          <a:p>
            <a:r>
              <a:rPr dirty="0"/>
              <a:t>Lecture </a:t>
            </a:r>
            <a:r>
              <a:rPr lang="en-US" dirty="0"/>
              <a:t>10</a:t>
            </a:r>
            <a:r>
              <a:rPr dirty="0"/>
              <a:t>: Software Engineering &amp; Security</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66"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67"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sp>
        <p:nvSpPr>
          <p:cNvPr id="168" name="app.get('/transcripts/:id', (req, res) =&gt; {…"/>
          <p:cNvSpPr txBox="1"/>
          <p:nvPr/>
        </p:nvSpPr>
        <p:spPr>
          <a:xfrm>
            <a:off x="13423991" y="3363292"/>
            <a:ext cx="10593506" cy="467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500" b="1">
                <a:solidFill>
                  <a:srgbClr val="018001"/>
                </a:solidFill>
                <a:latin typeface="Courier"/>
                <a:ea typeface="Courier"/>
                <a:cs typeface="Courier"/>
                <a:sym typeface="Courier"/>
              </a:defRPr>
            </a:pPr>
            <a:r>
              <a:rPr b="0" dirty="0" err="1">
                <a:solidFill>
                  <a:srgbClr val="000000"/>
                </a:solidFill>
              </a:rPr>
              <a:t>app.</a:t>
            </a:r>
            <a:r>
              <a:rPr dirty="0" err="1">
                <a:solidFill>
                  <a:srgbClr val="66187A"/>
                </a:solidFill>
              </a:rPr>
              <a:t>get</a:t>
            </a:r>
            <a:r>
              <a:rPr b="0" dirty="0">
                <a:solidFill>
                  <a:srgbClr val="000000"/>
                </a:solidFill>
              </a:rPr>
              <a:t>(</a:t>
            </a:r>
            <a:r>
              <a:rPr dirty="0"/>
              <a:t>'/transcripts/:id'</a:t>
            </a:r>
            <a:r>
              <a:rPr b="0" dirty="0">
                <a:solidFill>
                  <a:srgbClr val="000000"/>
                </a:solidFill>
              </a:rPr>
              <a:t>, (req, res) =&gt; {</a:t>
            </a:r>
          </a:p>
          <a:p>
            <a:pPr algn="l" defTabSz="457200">
              <a:defRPr sz="2500" i="1">
                <a:solidFill>
                  <a:srgbClr val="808080"/>
                </a:solidFill>
                <a:latin typeface="Courier"/>
                <a:ea typeface="Courier"/>
                <a:cs typeface="Courier"/>
                <a:sym typeface="Courier"/>
              </a:defRPr>
            </a:pPr>
            <a:r>
              <a:rPr i="0" dirty="0">
                <a:solidFill>
                  <a:srgbClr val="000000"/>
                </a:solidFill>
              </a:rPr>
              <a:t>  </a:t>
            </a:r>
            <a:r>
              <a:rPr dirty="0"/>
              <a:t>// </a:t>
            </a:r>
            <a:r>
              <a:rPr dirty="0" err="1"/>
              <a:t>req.params</a:t>
            </a:r>
            <a:r>
              <a:rPr dirty="0"/>
              <a:t> to get components of the path</a:t>
            </a:r>
          </a:p>
          <a:p>
            <a:pPr algn="l" defTabSz="457200">
              <a:defRPr sz="2500">
                <a:solidFill>
                  <a:srgbClr val="000000"/>
                </a:solidFill>
                <a:latin typeface="Courier"/>
                <a:ea typeface="Courier"/>
                <a:cs typeface="Courier"/>
                <a:sym typeface="Courier"/>
              </a:defRPr>
            </a:pPr>
            <a:r>
              <a:rPr i="1" dirty="0">
                <a:solidFill>
                  <a:srgbClr val="808080"/>
                </a:solidFill>
              </a:rPr>
              <a:t>  </a:t>
            </a:r>
            <a:r>
              <a:rPr b="1" dirty="0">
                <a:solidFill>
                  <a:srgbClr val="011480"/>
                </a:solidFill>
              </a:rPr>
              <a:t>const </a:t>
            </a:r>
            <a:r>
              <a:rPr dirty="0"/>
              <a:t>{</a:t>
            </a:r>
            <a:r>
              <a:rPr dirty="0">
                <a:solidFill>
                  <a:srgbClr val="458383"/>
                </a:solidFill>
              </a:rPr>
              <a:t>id</a:t>
            </a:r>
            <a:r>
              <a:rPr dirty="0"/>
              <a:t>} = </a:t>
            </a:r>
            <a:r>
              <a:rPr dirty="0" err="1"/>
              <a:t>req.</a:t>
            </a:r>
            <a:r>
              <a:rPr b="1" dirty="0" err="1">
                <a:solidFill>
                  <a:srgbClr val="66187A"/>
                </a:solidFill>
              </a:rPr>
              <a:t>params</a:t>
            </a:r>
            <a:r>
              <a:rPr dirty="0"/>
              <a:t>;</a:t>
            </a:r>
          </a:p>
          <a:p>
            <a:pPr algn="l" defTabSz="457200">
              <a:defRPr sz="2500">
                <a:solidFill>
                  <a:srgbClr val="000000"/>
                </a:solidFill>
                <a:latin typeface="Courier"/>
                <a:ea typeface="Courier"/>
                <a:cs typeface="Courier"/>
                <a:sym typeface="Courier"/>
              </a:defRPr>
            </a:pPr>
            <a:r>
              <a:rPr dirty="0"/>
              <a:t>  </a:t>
            </a:r>
            <a:r>
              <a:rPr b="1" dirty="0">
                <a:solidFill>
                  <a:srgbClr val="011480"/>
                </a:solidFill>
              </a:rPr>
              <a:t>const </a:t>
            </a:r>
            <a:r>
              <a:rPr dirty="0" err="1">
                <a:solidFill>
                  <a:srgbClr val="458383"/>
                </a:solidFill>
              </a:rPr>
              <a:t>theTranscript</a:t>
            </a:r>
            <a:r>
              <a:rPr dirty="0">
                <a:solidFill>
                  <a:srgbClr val="458383"/>
                </a:solidFill>
              </a:rPr>
              <a:t> </a:t>
            </a:r>
            <a:r>
              <a:rPr dirty="0"/>
              <a:t>= </a:t>
            </a:r>
            <a:r>
              <a:rPr dirty="0" err="1"/>
              <a:t>db.</a:t>
            </a:r>
            <a:r>
              <a:rPr i="1" dirty="0" err="1"/>
              <a:t>getTranscript</a:t>
            </a:r>
            <a:r>
              <a:rPr dirty="0"/>
              <a:t>(</a:t>
            </a:r>
            <a:r>
              <a:rPr i="1" dirty="0" err="1"/>
              <a:t>parseInt</a:t>
            </a:r>
            <a:r>
              <a:rPr dirty="0"/>
              <a:t>(</a:t>
            </a:r>
            <a:r>
              <a:rPr dirty="0">
                <a:solidFill>
                  <a:srgbClr val="458383"/>
                </a:solidFill>
              </a:rPr>
              <a:t>id</a:t>
            </a:r>
            <a:r>
              <a:rPr dirty="0"/>
              <a:t>));</a:t>
            </a:r>
          </a:p>
          <a:p>
            <a:pPr algn="l" defTabSz="457200">
              <a:defRPr sz="2500">
                <a:solidFill>
                  <a:srgbClr val="458383"/>
                </a:solidFill>
                <a:latin typeface="Courier"/>
                <a:ea typeface="Courier"/>
                <a:cs typeface="Courier"/>
                <a:sym typeface="Courier"/>
              </a:defRPr>
            </a:pPr>
            <a:r>
              <a:rPr dirty="0">
                <a:solidFill>
                  <a:srgbClr val="000000"/>
                </a:solidFill>
              </a:rPr>
              <a:t>  </a:t>
            </a:r>
            <a:r>
              <a:rPr b="1" dirty="0">
                <a:solidFill>
                  <a:srgbClr val="011480"/>
                </a:solidFill>
              </a:rPr>
              <a:t>if </a:t>
            </a:r>
            <a:r>
              <a:rPr dirty="0">
                <a:solidFill>
                  <a:srgbClr val="000000"/>
                </a:solidFill>
              </a:rPr>
              <a:t>(</a:t>
            </a:r>
            <a:r>
              <a:rPr dirty="0" err="1"/>
              <a:t>theTranscript</a:t>
            </a:r>
            <a:r>
              <a:rPr dirty="0"/>
              <a:t> </a:t>
            </a:r>
            <a:r>
              <a:rPr dirty="0">
                <a:solidFill>
                  <a:srgbClr val="000000"/>
                </a:solidFill>
              </a:rPr>
              <a:t>=== </a:t>
            </a:r>
            <a:r>
              <a:rPr b="1" dirty="0">
                <a:solidFill>
                  <a:srgbClr val="011480"/>
                </a:solidFill>
              </a:rPr>
              <a:t>undefined</a:t>
            </a:r>
            <a:r>
              <a:rPr dirty="0">
                <a:solidFill>
                  <a:srgbClr val="000000"/>
                </a:solidFill>
              </a:rPr>
              <a:t>) {</a:t>
            </a:r>
          </a:p>
          <a:p>
            <a:pPr algn="l" defTabSz="457200">
              <a:defRPr sz="2500" b="1">
                <a:solidFill>
                  <a:srgbClr val="018001"/>
                </a:solidFill>
                <a:latin typeface="Courier"/>
                <a:ea typeface="Courier"/>
                <a:cs typeface="Courier"/>
                <a:sym typeface="Courier"/>
              </a:defRPr>
            </a:pPr>
            <a:r>
              <a:rPr b="0" dirty="0">
                <a:solidFill>
                  <a:srgbClr val="000000"/>
                </a:solidFill>
              </a:rPr>
              <a:t>    </a:t>
            </a:r>
            <a:r>
              <a:rPr b="0" dirty="0" err="1">
                <a:solidFill>
                  <a:srgbClr val="000000"/>
                </a:solidFill>
              </a:rPr>
              <a:t>res.</a:t>
            </a:r>
            <a:r>
              <a:rPr b="0" dirty="0" err="1">
                <a:solidFill>
                  <a:srgbClr val="7A7A43"/>
                </a:solidFill>
              </a:rPr>
              <a:t>status</a:t>
            </a:r>
            <a:r>
              <a:rPr b="0" dirty="0">
                <a:solidFill>
                  <a:srgbClr val="000000"/>
                </a:solidFill>
              </a:rPr>
              <a:t>(</a:t>
            </a:r>
            <a:r>
              <a:rPr b="0" dirty="0">
                <a:solidFill>
                  <a:srgbClr val="0432FF"/>
                </a:solidFill>
              </a:rPr>
              <a:t>404</a:t>
            </a:r>
            <a:r>
              <a:rPr b="0" dirty="0">
                <a:solidFill>
                  <a:srgbClr val="000000"/>
                </a:solidFill>
              </a:rPr>
              <a:t>).</a:t>
            </a:r>
            <a:r>
              <a:rPr dirty="0">
                <a:solidFill>
                  <a:srgbClr val="66187A"/>
                </a:solidFill>
              </a:rPr>
              <a:t>send</a:t>
            </a:r>
            <a:r>
              <a:rPr b="0" dirty="0">
                <a:solidFill>
                  <a:srgbClr val="000000"/>
                </a:solidFill>
              </a:rPr>
              <a:t>(</a:t>
            </a:r>
            <a:r>
              <a:rPr dirty="0"/>
              <a:t>`No student with id = </a:t>
            </a:r>
            <a:r>
              <a:rPr b="0" dirty="0">
                <a:solidFill>
                  <a:srgbClr val="000000"/>
                </a:solidFill>
              </a:rPr>
              <a:t>${</a:t>
            </a:r>
            <a:r>
              <a:rPr b="0" dirty="0">
                <a:solidFill>
                  <a:srgbClr val="458383"/>
                </a:solidFill>
              </a:rPr>
              <a:t>id</a:t>
            </a:r>
            <a:r>
              <a:rPr b="0" dirty="0">
                <a:solidFill>
                  <a:srgbClr val="000000"/>
                </a:solidFill>
              </a:rPr>
              <a:t>}</a:t>
            </a:r>
            <a:r>
              <a:rPr dirty="0"/>
              <a:t>`</a:t>
            </a:r>
            <a:r>
              <a:rPr b="0"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458383"/>
                </a:solidFill>
                <a:latin typeface="Courier"/>
                <a:ea typeface="Courier"/>
                <a:cs typeface="Courier"/>
                <a:sym typeface="Courier"/>
              </a:defRPr>
            </a:pPr>
            <a:r>
              <a:rPr dirty="0">
                <a:solidFill>
                  <a:srgbClr val="000000"/>
                </a:solidFill>
              </a:rPr>
              <a:t>    </a:t>
            </a:r>
            <a:r>
              <a:rPr dirty="0" err="1">
                <a:solidFill>
                  <a:srgbClr val="000000"/>
                </a:solidFill>
              </a:rPr>
              <a:t>res.</a:t>
            </a:r>
            <a:r>
              <a:rPr dirty="0" err="1">
                <a:solidFill>
                  <a:srgbClr val="7A7A43"/>
                </a:solidFill>
              </a:rPr>
              <a:t>status</a:t>
            </a:r>
            <a:r>
              <a:rPr dirty="0">
                <a:solidFill>
                  <a:srgbClr val="000000"/>
                </a:solidFill>
              </a:rPr>
              <a:t>(</a:t>
            </a:r>
            <a:r>
              <a:rPr dirty="0">
                <a:solidFill>
                  <a:srgbClr val="0432FF"/>
                </a:solidFill>
              </a:rPr>
              <a:t>200</a:t>
            </a:r>
            <a:r>
              <a:rPr dirty="0">
                <a:solidFill>
                  <a:srgbClr val="000000"/>
                </a:solidFill>
              </a:rPr>
              <a:t>).</a:t>
            </a:r>
            <a:r>
              <a:rPr b="1" dirty="0">
                <a:solidFill>
                  <a:srgbClr val="66187A"/>
                </a:solidFill>
              </a:rPr>
              <a:t>send</a:t>
            </a:r>
            <a:r>
              <a:rPr dirty="0">
                <a:solidFill>
                  <a:srgbClr val="000000"/>
                </a:solidFill>
              </a:rPr>
              <a:t>(</a:t>
            </a:r>
            <a:r>
              <a:rPr dirty="0" err="1"/>
              <a:t>theTranscript</a:t>
            </a:r>
            <a:r>
              <a:rPr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a:t>
            </a:r>
          </a:p>
        </p:txBody>
      </p:sp>
      <p:sp>
        <p:nvSpPr>
          <p:cNvPr id="169" name="/transcripts/4"/>
          <p:cNvSpPr txBox="1"/>
          <p:nvPr/>
        </p:nvSpPr>
        <p:spPr>
          <a:xfrm>
            <a:off x="6707490" y="5414564"/>
            <a:ext cx="193182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/transcripts/4</a:t>
            </a:r>
          </a:p>
        </p:txBody>
      </p:sp>
      <p:pic>
        <p:nvPicPr>
          <p:cNvPr id="170" name="Image" descr="Image"/>
          <p:cNvPicPr>
            <a:picLocks noChangeAspect="1"/>
          </p:cNvPicPr>
          <p:nvPr/>
        </p:nvPicPr>
        <p:blipFill>
          <a:blip r:embed="rId4"/>
          <a:stretch>
            <a:fillRect/>
          </a:stretch>
        </p:blipFill>
        <p:spPr>
          <a:xfrm>
            <a:off x="7175690" y="7368807"/>
            <a:ext cx="7912101" cy="6832601"/>
          </a:xfrm>
          <a:prstGeom prst="rect">
            <a:avLst/>
          </a:prstGeom>
          <a:ln w="12700">
            <a:miter lim="400000"/>
          </a:ln>
        </p:spPr>
      </p:pic>
      <p:sp>
        <p:nvSpPr>
          <p:cNvPr id="3" name="Text Placeholder 2">
            <a:extLst>
              <a:ext uri="{FF2B5EF4-FFF2-40B4-BE49-F238E27FC236}">
                <a16:creationId xmlns:a16="http://schemas.microsoft.com/office/drawing/2014/main" id="{0D231172-0E2F-BA44-8099-EADAC925E3F8}"/>
              </a:ext>
            </a:extLst>
          </p:cNvPr>
          <p:cNvSpPr>
            <a:spLocks noGrp="1"/>
          </p:cNvSpPr>
          <p:nvPr>
            <p:ph type="body" sz="quarter" idx="21"/>
          </p:nvPr>
        </p:nvSpPr>
        <p:spPr>
          <a:xfrm>
            <a:off x="1206500" y="2768381"/>
            <a:ext cx="21971000" cy="934780"/>
          </a:xfrm>
        </p:spPr>
        <p:txBody>
          <a:bodyPr/>
          <a:lstStyle/>
          <a:p>
            <a:r>
              <a:rPr lang="en-US" dirty="0"/>
              <a:t>Cross-site scripting (XSS) vulnerability</a:t>
            </a:r>
          </a:p>
          <a:p>
            <a:endParaRPr lang="en-US" dirty="0"/>
          </a:p>
        </p:txBody>
      </p:sp>
      <p:sp>
        <p:nvSpPr>
          <p:cNvPr id="5" name="Title 4">
            <a:extLst>
              <a:ext uri="{FF2B5EF4-FFF2-40B4-BE49-F238E27FC236}">
                <a16:creationId xmlns:a16="http://schemas.microsoft.com/office/drawing/2014/main" id="{BC587C45-8FAE-8548-B74C-4BA34333E4DA}"/>
              </a:ext>
            </a:extLst>
          </p:cNvPr>
          <p:cNvSpPr>
            <a:spLocks noGrp="1"/>
          </p:cNvSpPr>
          <p:nvPr>
            <p:ph type="title"/>
          </p:nvPr>
        </p:nvSpPr>
        <p:spPr/>
        <p:txBody>
          <a:bodyPr>
            <a:normAutofit fontScale="90000"/>
          </a:bodyPr>
          <a:lstStyle/>
          <a:p>
            <a:r>
              <a:rPr lang="en-US" dirty="0"/>
              <a:t>Threat: Data controlled by a user flowing into our trusted codebase</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73" name="Cross-site scripting (XSS)"/>
          <p:cNvSpPr txBox="1">
            <a:spLocks noGrp="1"/>
          </p:cNvSpPr>
          <p:nvPr>
            <p:ph type="body" idx="21"/>
          </p:nvPr>
        </p:nvSpPr>
        <p:spPr>
          <a:xfrm>
            <a:off x="1206500" y="2768381"/>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Cross-site scripting (XSS)</a:t>
            </a:r>
            <a:r>
              <a:rPr lang="en-US" dirty="0"/>
              <a:t> vulnerability</a:t>
            </a:r>
            <a:endParaRPr dirty="0"/>
          </a:p>
        </p:txBody>
      </p:sp>
      <p:sp>
        <p:nvSpPr>
          <p:cNvPr id="174"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75"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76"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sp>
        <p:nvSpPr>
          <p:cNvPr id="177" name="/transcripts/abcd"/>
          <p:cNvSpPr txBox="1"/>
          <p:nvPr/>
        </p:nvSpPr>
        <p:spPr>
          <a:xfrm>
            <a:off x="6447800" y="5414564"/>
            <a:ext cx="245120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/transcripts/abcd</a:t>
            </a:r>
          </a:p>
        </p:txBody>
      </p:sp>
      <p:pic>
        <p:nvPicPr>
          <p:cNvPr id="178" name="Image" descr="Image"/>
          <p:cNvPicPr>
            <a:picLocks noChangeAspect="1"/>
          </p:cNvPicPr>
          <p:nvPr/>
        </p:nvPicPr>
        <p:blipFill>
          <a:blip r:embed="rId4"/>
          <a:stretch>
            <a:fillRect/>
          </a:stretch>
        </p:blipFill>
        <p:spPr>
          <a:xfrm>
            <a:off x="7175690" y="7570937"/>
            <a:ext cx="7912101" cy="6832601"/>
          </a:xfrm>
          <a:prstGeom prst="rect">
            <a:avLst/>
          </a:prstGeom>
          <a:ln w="12700">
            <a:miter lim="400000"/>
          </a:ln>
        </p:spPr>
      </p:pic>
      <p:sp>
        <p:nvSpPr>
          <p:cNvPr id="179" name="Rectangle"/>
          <p:cNvSpPr/>
          <p:nvPr/>
        </p:nvSpPr>
        <p:spPr>
          <a:xfrm>
            <a:off x="15012468" y="4424278"/>
            <a:ext cx="3447451"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80" name="Rectangle"/>
          <p:cNvSpPr/>
          <p:nvPr/>
        </p:nvSpPr>
        <p:spPr>
          <a:xfrm>
            <a:off x="14192444" y="5580369"/>
            <a:ext cx="9772214"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81" name="app.get('/transcripts/:id', (req, res) =&gt; {…"/>
          <p:cNvSpPr txBox="1"/>
          <p:nvPr/>
        </p:nvSpPr>
        <p:spPr>
          <a:xfrm>
            <a:off x="13472117" y="3474251"/>
            <a:ext cx="10593506" cy="467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500" b="1">
                <a:solidFill>
                  <a:srgbClr val="018001"/>
                </a:solidFill>
                <a:latin typeface="Courier"/>
                <a:ea typeface="Courier"/>
                <a:cs typeface="Courier"/>
                <a:sym typeface="Courier"/>
              </a:defRPr>
            </a:pPr>
            <a:r>
              <a:rPr b="0" dirty="0" err="1">
                <a:solidFill>
                  <a:srgbClr val="000000"/>
                </a:solidFill>
              </a:rPr>
              <a:t>app.</a:t>
            </a:r>
            <a:r>
              <a:rPr dirty="0" err="1">
                <a:solidFill>
                  <a:srgbClr val="66187A"/>
                </a:solidFill>
              </a:rPr>
              <a:t>get</a:t>
            </a:r>
            <a:r>
              <a:rPr b="0" dirty="0">
                <a:solidFill>
                  <a:srgbClr val="000000"/>
                </a:solidFill>
              </a:rPr>
              <a:t>(</a:t>
            </a:r>
            <a:r>
              <a:rPr dirty="0"/>
              <a:t>'/transcripts/:id'</a:t>
            </a:r>
            <a:r>
              <a:rPr b="0" dirty="0">
                <a:solidFill>
                  <a:srgbClr val="000000"/>
                </a:solidFill>
              </a:rPr>
              <a:t>, (req, res) =&gt; {</a:t>
            </a:r>
          </a:p>
          <a:p>
            <a:pPr algn="l" defTabSz="457200">
              <a:defRPr sz="2500" i="1">
                <a:solidFill>
                  <a:srgbClr val="808080"/>
                </a:solidFill>
                <a:latin typeface="Courier"/>
                <a:ea typeface="Courier"/>
                <a:cs typeface="Courier"/>
                <a:sym typeface="Courier"/>
              </a:defRPr>
            </a:pPr>
            <a:r>
              <a:rPr i="0" dirty="0">
                <a:solidFill>
                  <a:srgbClr val="000000"/>
                </a:solidFill>
              </a:rPr>
              <a:t>  </a:t>
            </a:r>
            <a:r>
              <a:rPr dirty="0"/>
              <a:t>// </a:t>
            </a:r>
            <a:r>
              <a:rPr dirty="0" err="1"/>
              <a:t>req.params</a:t>
            </a:r>
            <a:r>
              <a:rPr dirty="0"/>
              <a:t> to get components of the path</a:t>
            </a:r>
          </a:p>
          <a:p>
            <a:pPr algn="l" defTabSz="457200">
              <a:defRPr sz="2500">
                <a:solidFill>
                  <a:srgbClr val="000000"/>
                </a:solidFill>
                <a:latin typeface="Courier"/>
                <a:ea typeface="Courier"/>
                <a:cs typeface="Courier"/>
                <a:sym typeface="Courier"/>
              </a:defRPr>
            </a:pPr>
            <a:r>
              <a:rPr i="1" dirty="0">
                <a:solidFill>
                  <a:srgbClr val="808080"/>
                </a:solidFill>
              </a:rPr>
              <a:t>  </a:t>
            </a:r>
            <a:r>
              <a:rPr b="1" dirty="0">
                <a:solidFill>
                  <a:srgbClr val="011480"/>
                </a:solidFill>
              </a:rPr>
              <a:t>const </a:t>
            </a:r>
            <a:r>
              <a:rPr dirty="0"/>
              <a:t>{</a:t>
            </a:r>
            <a:r>
              <a:rPr dirty="0">
                <a:solidFill>
                  <a:srgbClr val="458383"/>
                </a:solidFill>
              </a:rPr>
              <a:t>id</a:t>
            </a:r>
            <a:r>
              <a:rPr dirty="0"/>
              <a:t>} = </a:t>
            </a:r>
            <a:r>
              <a:rPr dirty="0" err="1"/>
              <a:t>req.</a:t>
            </a:r>
            <a:r>
              <a:rPr b="1" dirty="0" err="1">
                <a:solidFill>
                  <a:srgbClr val="66187A"/>
                </a:solidFill>
              </a:rPr>
              <a:t>params</a:t>
            </a:r>
            <a:r>
              <a:rPr dirty="0"/>
              <a:t>;</a:t>
            </a:r>
          </a:p>
          <a:p>
            <a:pPr algn="l" defTabSz="457200">
              <a:defRPr sz="2500">
                <a:solidFill>
                  <a:srgbClr val="000000"/>
                </a:solidFill>
                <a:latin typeface="Courier"/>
                <a:ea typeface="Courier"/>
                <a:cs typeface="Courier"/>
                <a:sym typeface="Courier"/>
              </a:defRPr>
            </a:pPr>
            <a:r>
              <a:rPr dirty="0"/>
              <a:t>  </a:t>
            </a:r>
            <a:r>
              <a:rPr b="1" dirty="0">
                <a:solidFill>
                  <a:srgbClr val="011480"/>
                </a:solidFill>
              </a:rPr>
              <a:t>const </a:t>
            </a:r>
            <a:r>
              <a:rPr dirty="0" err="1">
                <a:solidFill>
                  <a:srgbClr val="458383"/>
                </a:solidFill>
              </a:rPr>
              <a:t>theTranscript</a:t>
            </a:r>
            <a:r>
              <a:rPr dirty="0">
                <a:solidFill>
                  <a:srgbClr val="458383"/>
                </a:solidFill>
              </a:rPr>
              <a:t> </a:t>
            </a:r>
            <a:r>
              <a:rPr dirty="0"/>
              <a:t>= </a:t>
            </a:r>
            <a:r>
              <a:rPr dirty="0" err="1"/>
              <a:t>db.</a:t>
            </a:r>
            <a:r>
              <a:rPr i="1" dirty="0" err="1"/>
              <a:t>getTranscript</a:t>
            </a:r>
            <a:r>
              <a:rPr dirty="0"/>
              <a:t>(</a:t>
            </a:r>
            <a:r>
              <a:rPr i="1" dirty="0" err="1"/>
              <a:t>parseInt</a:t>
            </a:r>
            <a:r>
              <a:rPr dirty="0"/>
              <a:t>(</a:t>
            </a:r>
            <a:r>
              <a:rPr dirty="0">
                <a:solidFill>
                  <a:srgbClr val="458383"/>
                </a:solidFill>
              </a:rPr>
              <a:t>id</a:t>
            </a:r>
            <a:r>
              <a:rPr dirty="0"/>
              <a:t>));</a:t>
            </a:r>
          </a:p>
          <a:p>
            <a:pPr algn="l" defTabSz="457200">
              <a:defRPr sz="2500">
                <a:solidFill>
                  <a:srgbClr val="458383"/>
                </a:solidFill>
                <a:latin typeface="Courier"/>
                <a:ea typeface="Courier"/>
                <a:cs typeface="Courier"/>
                <a:sym typeface="Courier"/>
              </a:defRPr>
            </a:pPr>
            <a:r>
              <a:rPr dirty="0">
                <a:solidFill>
                  <a:srgbClr val="000000"/>
                </a:solidFill>
              </a:rPr>
              <a:t>  </a:t>
            </a:r>
            <a:r>
              <a:rPr b="1" dirty="0">
                <a:solidFill>
                  <a:srgbClr val="011480"/>
                </a:solidFill>
              </a:rPr>
              <a:t>if </a:t>
            </a:r>
            <a:r>
              <a:rPr dirty="0">
                <a:solidFill>
                  <a:srgbClr val="000000"/>
                </a:solidFill>
              </a:rPr>
              <a:t>(</a:t>
            </a:r>
            <a:r>
              <a:rPr dirty="0" err="1"/>
              <a:t>theTranscript</a:t>
            </a:r>
            <a:r>
              <a:rPr dirty="0"/>
              <a:t> </a:t>
            </a:r>
            <a:r>
              <a:rPr dirty="0">
                <a:solidFill>
                  <a:srgbClr val="000000"/>
                </a:solidFill>
              </a:rPr>
              <a:t>=== </a:t>
            </a:r>
            <a:r>
              <a:rPr b="1" dirty="0">
                <a:solidFill>
                  <a:srgbClr val="011480"/>
                </a:solidFill>
              </a:rPr>
              <a:t>undefined</a:t>
            </a:r>
            <a:r>
              <a:rPr dirty="0">
                <a:solidFill>
                  <a:srgbClr val="000000"/>
                </a:solidFill>
              </a:rPr>
              <a:t>) {</a:t>
            </a:r>
          </a:p>
          <a:p>
            <a:pPr algn="l" defTabSz="457200">
              <a:defRPr sz="2500" b="1">
                <a:solidFill>
                  <a:srgbClr val="018001"/>
                </a:solidFill>
                <a:latin typeface="Courier"/>
                <a:ea typeface="Courier"/>
                <a:cs typeface="Courier"/>
                <a:sym typeface="Courier"/>
              </a:defRPr>
            </a:pPr>
            <a:r>
              <a:rPr b="0" dirty="0">
                <a:solidFill>
                  <a:srgbClr val="000000"/>
                </a:solidFill>
              </a:rPr>
              <a:t>    </a:t>
            </a:r>
            <a:r>
              <a:rPr b="0" dirty="0" err="1">
                <a:solidFill>
                  <a:srgbClr val="000000"/>
                </a:solidFill>
              </a:rPr>
              <a:t>res.</a:t>
            </a:r>
            <a:r>
              <a:rPr b="0" dirty="0" err="1">
                <a:solidFill>
                  <a:srgbClr val="7A7A43"/>
                </a:solidFill>
              </a:rPr>
              <a:t>status</a:t>
            </a:r>
            <a:r>
              <a:rPr b="0" dirty="0">
                <a:solidFill>
                  <a:srgbClr val="000000"/>
                </a:solidFill>
              </a:rPr>
              <a:t>(</a:t>
            </a:r>
            <a:r>
              <a:rPr b="0" dirty="0">
                <a:solidFill>
                  <a:srgbClr val="0432FF"/>
                </a:solidFill>
              </a:rPr>
              <a:t>404</a:t>
            </a:r>
            <a:r>
              <a:rPr b="0" dirty="0">
                <a:solidFill>
                  <a:srgbClr val="000000"/>
                </a:solidFill>
              </a:rPr>
              <a:t>).</a:t>
            </a:r>
            <a:r>
              <a:rPr dirty="0">
                <a:solidFill>
                  <a:srgbClr val="66187A"/>
                </a:solidFill>
              </a:rPr>
              <a:t>send</a:t>
            </a:r>
            <a:r>
              <a:rPr b="0" dirty="0">
                <a:solidFill>
                  <a:srgbClr val="000000"/>
                </a:solidFill>
              </a:rPr>
              <a:t>(</a:t>
            </a:r>
            <a:r>
              <a:rPr dirty="0"/>
              <a:t>`No student with id = </a:t>
            </a:r>
            <a:r>
              <a:rPr b="0" dirty="0">
                <a:solidFill>
                  <a:srgbClr val="000000"/>
                </a:solidFill>
              </a:rPr>
              <a:t>${</a:t>
            </a:r>
            <a:r>
              <a:rPr b="0" dirty="0">
                <a:solidFill>
                  <a:srgbClr val="458383"/>
                </a:solidFill>
              </a:rPr>
              <a:t>id</a:t>
            </a:r>
            <a:r>
              <a:rPr b="0" dirty="0">
                <a:solidFill>
                  <a:srgbClr val="000000"/>
                </a:solidFill>
              </a:rPr>
              <a:t>}</a:t>
            </a:r>
            <a:r>
              <a:rPr dirty="0"/>
              <a:t>`</a:t>
            </a:r>
            <a:r>
              <a:rPr b="0"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458383"/>
                </a:solidFill>
                <a:latin typeface="Courier"/>
                <a:ea typeface="Courier"/>
                <a:cs typeface="Courier"/>
                <a:sym typeface="Courier"/>
              </a:defRPr>
            </a:pPr>
            <a:r>
              <a:rPr dirty="0">
                <a:solidFill>
                  <a:srgbClr val="000000"/>
                </a:solidFill>
              </a:rPr>
              <a:t>    </a:t>
            </a:r>
            <a:r>
              <a:rPr dirty="0" err="1">
                <a:solidFill>
                  <a:srgbClr val="000000"/>
                </a:solidFill>
              </a:rPr>
              <a:t>res.</a:t>
            </a:r>
            <a:r>
              <a:rPr dirty="0" err="1">
                <a:solidFill>
                  <a:srgbClr val="7A7A43"/>
                </a:solidFill>
              </a:rPr>
              <a:t>status</a:t>
            </a:r>
            <a:r>
              <a:rPr dirty="0">
                <a:solidFill>
                  <a:srgbClr val="000000"/>
                </a:solidFill>
              </a:rPr>
              <a:t>(</a:t>
            </a:r>
            <a:r>
              <a:rPr dirty="0">
                <a:solidFill>
                  <a:srgbClr val="0432FF"/>
                </a:solidFill>
              </a:rPr>
              <a:t>200</a:t>
            </a:r>
            <a:r>
              <a:rPr dirty="0">
                <a:solidFill>
                  <a:srgbClr val="000000"/>
                </a:solidFill>
              </a:rPr>
              <a:t>).</a:t>
            </a:r>
            <a:r>
              <a:rPr b="1" dirty="0">
                <a:solidFill>
                  <a:srgbClr val="66187A"/>
                </a:solidFill>
              </a:rPr>
              <a:t>send</a:t>
            </a:r>
            <a:r>
              <a:rPr dirty="0">
                <a:solidFill>
                  <a:srgbClr val="000000"/>
                </a:solidFill>
              </a:rPr>
              <a:t>(</a:t>
            </a:r>
            <a:r>
              <a:rPr dirty="0" err="1"/>
              <a:t>theTranscript</a:t>
            </a:r>
            <a:r>
              <a:rPr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84" name="Cross-site scripting (XSS)"/>
          <p:cNvSpPr txBox="1">
            <a:spLocks noGrp="1"/>
          </p:cNvSpPr>
          <p:nvPr>
            <p:ph type="body" idx="21"/>
          </p:nvPr>
        </p:nvSpPr>
        <p:spPr>
          <a:xfrm>
            <a:off x="1206500" y="2694244"/>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Cross-site scripting (XSS) vulnerability</a:t>
            </a:r>
          </a:p>
        </p:txBody>
      </p:sp>
      <p:sp>
        <p:nvSpPr>
          <p:cNvPr id="185"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86"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87"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sp>
        <p:nvSpPr>
          <p:cNvPr id="188" name="/transcripts/%3Ch1%3e…"/>
          <p:cNvSpPr txBox="1"/>
          <p:nvPr/>
        </p:nvSpPr>
        <p:spPr>
          <a:xfrm>
            <a:off x="5804215" y="5414564"/>
            <a:ext cx="373837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solidFill>
                  <a:srgbClr val="000000"/>
                </a:solidFill>
                <a:hlinkClick r:id="rId4"/>
              </a:defRPr>
            </a:lvl1pPr>
          </a:lstStyle>
          <a:p>
            <a:pPr>
              <a:defRPr u="none"/>
            </a:pPr>
            <a:r>
              <a:rPr u="sng">
                <a:hlinkClick r:id="rId4"/>
              </a:rPr>
              <a:t>/transcripts/%3Ch1%3e…</a:t>
            </a:r>
          </a:p>
        </p:txBody>
      </p:sp>
      <p:sp>
        <p:nvSpPr>
          <p:cNvPr id="189" name="Rectangle"/>
          <p:cNvSpPr/>
          <p:nvPr/>
        </p:nvSpPr>
        <p:spPr>
          <a:xfrm>
            <a:off x="14964342" y="4183645"/>
            <a:ext cx="3447451"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90" name="Rectangle"/>
          <p:cNvSpPr/>
          <p:nvPr/>
        </p:nvSpPr>
        <p:spPr>
          <a:xfrm>
            <a:off x="14144318" y="5339736"/>
            <a:ext cx="9772214"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91" name="app.get('/transcripts/:id', (req, res) =&gt; {…"/>
          <p:cNvSpPr txBox="1"/>
          <p:nvPr/>
        </p:nvSpPr>
        <p:spPr>
          <a:xfrm>
            <a:off x="13423991" y="3233618"/>
            <a:ext cx="10593506" cy="467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500" b="1">
                <a:solidFill>
                  <a:srgbClr val="018001"/>
                </a:solidFill>
                <a:latin typeface="Courier"/>
                <a:ea typeface="Courier"/>
                <a:cs typeface="Courier"/>
                <a:sym typeface="Courier"/>
              </a:defRPr>
            </a:pPr>
            <a:r>
              <a:rPr b="0" dirty="0" err="1">
                <a:solidFill>
                  <a:srgbClr val="000000"/>
                </a:solidFill>
              </a:rPr>
              <a:t>app.</a:t>
            </a:r>
            <a:r>
              <a:rPr dirty="0" err="1">
                <a:solidFill>
                  <a:srgbClr val="66187A"/>
                </a:solidFill>
              </a:rPr>
              <a:t>get</a:t>
            </a:r>
            <a:r>
              <a:rPr b="0" dirty="0">
                <a:solidFill>
                  <a:srgbClr val="000000"/>
                </a:solidFill>
              </a:rPr>
              <a:t>(</a:t>
            </a:r>
            <a:r>
              <a:rPr dirty="0"/>
              <a:t>'/transcripts/:id'</a:t>
            </a:r>
            <a:r>
              <a:rPr b="0" dirty="0">
                <a:solidFill>
                  <a:srgbClr val="000000"/>
                </a:solidFill>
              </a:rPr>
              <a:t>, (req, res) =&gt; {</a:t>
            </a:r>
          </a:p>
          <a:p>
            <a:pPr algn="l" defTabSz="457200">
              <a:defRPr sz="2500" i="1">
                <a:solidFill>
                  <a:srgbClr val="808080"/>
                </a:solidFill>
                <a:latin typeface="Courier"/>
                <a:ea typeface="Courier"/>
                <a:cs typeface="Courier"/>
                <a:sym typeface="Courier"/>
              </a:defRPr>
            </a:pPr>
            <a:r>
              <a:rPr i="0" dirty="0">
                <a:solidFill>
                  <a:srgbClr val="000000"/>
                </a:solidFill>
              </a:rPr>
              <a:t>  </a:t>
            </a:r>
            <a:r>
              <a:rPr dirty="0"/>
              <a:t>// </a:t>
            </a:r>
            <a:r>
              <a:rPr dirty="0" err="1"/>
              <a:t>req.params</a:t>
            </a:r>
            <a:r>
              <a:rPr dirty="0"/>
              <a:t> to get components of the path</a:t>
            </a:r>
          </a:p>
          <a:p>
            <a:pPr algn="l" defTabSz="457200">
              <a:defRPr sz="2500">
                <a:solidFill>
                  <a:srgbClr val="000000"/>
                </a:solidFill>
                <a:latin typeface="Courier"/>
                <a:ea typeface="Courier"/>
                <a:cs typeface="Courier"/>
                <a:sym typeface="Courier"/>
              </a:defRPr>
            </a:pPr>
            <a:r>
              <a:rPr i="1" dirty="0">
                <a:solidFill>
                  <a:srgbClr val="808080"/>
                </a:solidFill>
              </a:rPr>
              <a:t>  </a:t>
            </a:r>
            <a:r>
              <a:rPr b="1" dirty="0">
                <a:solidFill>
                  <a:srgbClr val="011480"/>
                </a:solidFill>
              </a:rPr>
              <a:t>const </a:t>
            </a:r>
            <a:r>
              <a:rPr dirty="0"/>
              <a:t>{</a:t>
            </a:r>
            <a:r>
              <a:rPr dirty="0">
                <a:solidFill>
                  <a:srgbClr val="458383"/>
                </a:solidFill>
              </a:rPr>
              <a:t>id</a:t>
            </a:r>
            <a:r>
              <a:rPr dirty="0"/>
              <a:t>} = </a:t>
            </a:r>
            <a:r>
              <a:rPr dirty="0" err="1"/>
              <a:t>req.</a:t>
            </a:r>
            <a:r>
              <a:rPr b="1" dirty="0" err="1">
                <a:solidFill>
                  <a:srgbClr val="66187A"/>
                </a:solidFill>
              </a:rPr>
              <a:t>params</a:t>
            </a:r>
            <a:r>
              <a:rPr dirty="0"/>
              <a:t>;</a:t>
            </a:r>
          </a:p>
          <a:p>
            <a:pPr algn="l" defTabSz="457200">
              <a:defRPr sz="2500">
                <a:solidFill>
                  <a:srgbClr val="000000"/>
                </a:solidFill>
                <a:latin typeface="Courier"/>
                <a:ea typeface="Courier"/>
                <a:cs typeface="Courier"/>
                <a:sym typeface="Courier"/>
              </a:defRPr>
            </a:pPr>
            <a:r>
              <a:rPr dirty="0"/>
              <a:t>  </a:t>
            </a:r>
            <a:r>
              <a:rPr b="1" dirty="0">
                <a:solidFill>
                  <a:srgbClr val="011480"/>
                </a:solidFill>
              </a:rPr>
              <a:t>const </a:t>
            </a:r>
            <a:r>
              <a:rPr dirty="0" err="1">
                <a:solidFill>
                  <a:srgbClr val="458383"/>
                </a:solidFill>
              </a:rPr>
              <a:t>theTranscript</a:t>
            </a:r>
            <a:r>
              <a:rPr dirty="0">
                <a:solidFill>
                  <a:srgbClr val="458383"/>
                </a:solidFill>
              </a:rPr>
              <a:t> </a:t>
            </a:r>
            <a:r>
              <a:rPr dirty="0"/>
              <a:t>= </a:t>
            </a:r>
            <a:r>
              <a:rPr dirty="0" err="1"/>
              <a:t>db.</a:t>
            </a:r>
            <a:r>
              <a:rPr i="1" dirty="0" err="1"/>
              <a:t>getTranscript</a:t>
            </a:r>
            <a:r>
              <a:rPr dirty="0"/>
              <a:t>(</a:t>
            </a:r>
            <a:r>
              <a:rPr i="1" dirty="0" err="1"/>
              <a:t>parseInt</a:t>
            </a:r>
            <a:r>
              <a:rPr dirty="0"/>
              <a:t>(</a:t>
            </a:r>
            <a:r>
              <a:rPr dirty="0">
                <a:solidFill>
                  <a:srgbClr val="458383"/>
                </a:solidFill>
              </a:rPr>
              <a:t>id</a:t>
            </a:r>
            <a:r>
              <a:rPr dirty="0"/>
              <a:t>));</a:t>
            </a:r>
          </a:p>
          <a:p>
            <a:pPr algn="l" defTabSz="457200">
              <a:defRPr sz="2500">
                <a:solidFill>
                  <a:srgbClr val="458383"/>
                </a:solidFill>
                <a:latin typeface="Courier"/>
                <a:ea typeface="Courier"/>
                <a:cs typeface="Courier"/>
                <a:sym typeface="Courier"/>
              </a:defRPr>
            </a:pPr>
            <a:r>
              <a:rPr dirty="0">
                <a:solidFill>
                  <a:srgbClr val="000000"/>
                </a:solidFill>
              </a:rPr>
              <a:t>  </a:t>
            </a:r>
            <a:r>
              <a:rPr b="1" dirty="0">
                <a:solidFill>
                  <a:srgbClr val="011480"/>
                </a:solidFill>
              </a:rPr>
              <a:t>if </a:t>
            </a:r>
            <a:r>
              <a:rPr dirty="0">
                <a:solidFill>
                  <a:srgbClr val="000000"/>
                </a:solidFill>
              </a:rPr>
              <a:t>(</a:t>
            </a:r>
            <a:r>
              <a:rPr dirty="0" err="1"/>
              <a:t>theTranscript</a:t>
            </a:r>
            <a:r>
              <a:rPr dirty="0"/>
              <a:t> </a:t>
            </a:r>
            <a:r>
              <a:rPr dirty="0">
                <a:solidFill>
                  <a:srgbClr val="000000"/>
                </a:solidFill>
              </a:rPr>
              <a:t>=== </a:t>
            </a:r>
            <a:r>
              <a:rPr b="1" dirty="0">
                <a:solidFill>
                  <a:srgbClr val="011480"/>
                </a:solidFill>
              </a:rPr>
              <a:t>undefined</a:t>
            </a:r>
            <a:r>
              <a:rPr dirty="0">
                <a:solidFill>
                  <a:srgbClr val="000000"/>
                </a:solidFill>
              </a:rPr>
              <a:t>) {</a:t>
            </a:r>
          </a:p>
          <a:p>
            <a:pPr algn="l" defTabSz="457200">
              <a:defRPr sz="2500" b="1">
                <a:solidFill>
                  <a:srgbClr val="018001"/>
                </a:solidFill>
                <a:latin typeface="Courier"/>
                <a:ea typeface="Courier"/>
                <a:cs typeface="Courier"/>
                <a:sym typeface="Courier"/>
              </a:defRPr>
            </a:pPr>
            <a:r>
              <a:rPr b="0" dirty="0">
                <a:solidFill>
                  <a:srgbClr val="000000"/>
                </a:solidFill>
              </a:rPr>
              <a:t>    </a:t>
            </a:r>
            <a:r>
              <a:rPr b="0" dirty="0" err="1">
                <a:solidFill>
                  <a:srgbClr val="000000"/>
                </a:solidFill>
              </a:rPr>
              <a:t>res.</a:t>
            </a:r>
            <a:r>
              <a:rPr b="0" dirty="0" err="1">
                <a:solidFill>
                  <a:srgbClr val="7A7A43"/>
                </a:solidFill>
              </a:rPr>
              <a:t>status</a:t>
            </a:r>
            <a:r>
              <a:rPr b="0" dirty="0">
                <a:solidFill>
                  <a:srgbClr val="000000"/>
                </a:solidFill>
              </a:rPr>
              <a:t>(</a:t>
            </a:r>
            <a:r>
              <a:rPr b="0" dirty="0">
                <a:solidFill>
                  <a:srgbClr val="0432FF"/>
                </a:solidFill>
              </a:rPr>
              <a:t>404</a:t>
            </a:r>
            <a:r>
              <a:rPr b="0" dirty="0">
                <a:solidFill>
                  <a:srgbClr val="000000"/>
                </a:solidFill>
              </a:rPr>
              <a:t>).</a:t>
            </a:r>
            <a:r>
              <a:rPr dirty="0">
                <a:solidFill>
                  <a:srgbClr val="66187A"/>
                </a:solidFill>
              </a:rPr>
              <a:t>send</a:t>
            </a:r>
            <a:r>
              <a:rPr b="0" dirty="0">
                <a:solidFill>
                  <a:srgbClr val="000000"/>
                </a:solidFill>
              </a:rPr>
              <a:t>(</a:t>
            </a:r>
            <a:r>
              <a:rPr dirty="0"/>
              <a:t>`No student with id = </a:t>
            </a:r>
            <a:r>
              <a:rPr b="0" dirty="0">
                <a:solidFill>
                  <a:srgbClr val="000000"/>
                </a:solidFill>
              </a:rPr>
              <a:t>${</a:t>
            </a:r>
            <a:r>
              <a:rPr b="0" dirty="0">
                <a:solidFill>
                  <a:srgbClr val="458383"/>
                </a:solidFill>
              </a:rPr>
              <a:t>id</a:t>
            </a:r>
            <a:r>
              <a:rPr b="0" dirty="0">
                <a:solidFill>
                  <a:srgbClr val="000000"/>
                </a:solidFill>
              </a:rPr>
              <a:t>}</a:t>
            </a:r>
            <a:r>
              <a:rPr dirty="0"/>
              <a:t>`</a:t>
            </a:r>
            <a:r>
              <a:rPr b="0"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458383"/>
                </a:solidFill>
                <a:latin typeface="Courier"/>
                <a:ea typeface="Courier"/>
                <a:cs typeface="Courier"/>
                <a:sym typeface="Courier"/>
              </a:defRPr>
            </a:pPr>
            <a:r>
              <a:rPr dirty="0">
                <a:solidFill>
                  <a:srgbClr val="000000"/>
                </a:solidFill>
              </a:rPr>
              <a:t>    </a:t>
            </a:r>
            <a:r>
              <a:rPr dirty="0" err="1">
                <a:solidFill>
                  <a:srgbClr val="000000"/>
                </a:solidFill>
              </a:rPr>
              <a:t>res.</a:t>
            </a:r>
            <a:r>
              <a:rPr dirty="0" err="1">
                <a:solidFill>
                  <a:srgbClr val="7A7A43"/>
                </a:solidFill>
              </a:rPr>
              <a:t>status</a:t>
            </a:r>
            <a:r>
              <a:rPr dirty="0">
                <a:solidFill>
                  <a:srgbClr val="000000"/>
                </a:solidFill>
              </a:rPr>
              <a:t>(</a:t>
            </a:r>
            <a:r>
              <a:rPr dirty="0">
                <a:solidFill>
                  <a:srgbClr val="0432FF"/>
                </a:solidFill>
              </a:rPr>
              <a:t>200</a:t>
            </a:r>
            <a:r>
              <a:rPr dirty="0">
                <a:solidFill>
                  <a:srgbClr val="000000"/>
                </a:solidFill>
              </a:rPr>
              <a:t>).</a:t>
            </a:r>
            <a:r>
              <a:rPr b="1" dirty="0">
                <a:solidFill>
                  <a:srgbClr val="66187A"/>
                </a:solidFill>
              </a:rPr>
              <a:t>send</a:t>
            </a:r>
            <a:r>
              <a:rPr dirty="0">
                <a:solidFill>
                  <a:srgbClr val="000000"/>
                </a:solidFill>
              </a:rPr>
              <a:t>(</a:t>
            </a:r>
            <a:r>
              <a:rPr dirty="0" err="1"/>
              <a:t>theTranscript</a:t>
            </a:r>
            <a:r>
              <a:rPr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a:t>
            </a:r>
          </a:p>
        </p:txBody>
      </p:sp>
      <p:pic>
        <p:nvPicPr>
          <p:cNvPr id="192" name="Image" descr="Image"/>
          <p:cNvPicPr>
            <a:picLocks noChangeAspect="1"/>
          </p:cNvPicPr>
          <p:nvPr/>
        </p:nvPicPr>
        <p:blipFill>
          <a:blip r:embed="rId5"/>
          <a:stretch>
            <a:fillRect/>
          </a:stretch>
        </p:blipFill>
        <p:spPr>
          <a:xfrm>
            <a:off x="1652270" y="7578491"/>
            <a:ext cx="7912101" cy="6832601"/>
          </a:xfrm>
          <a:prstGeom prst="rect">
            <a:avLst/>
          </a:prstGeom>
          <a:ln w="12700">
            <a:miter lim="400000"/>
          </a:ln>
        </p:spPr>
      </p:pic>
      <p:pic>
        <p:nvPicPr>
          <p:cNvPr id="193" name="Image" descr="Image"/>
          <p:cNvPicPr>
            <a:picLocks noChangeAspect="1"/>
          </p:cNvPicPr>
          <p:nvPr/>
        </p:nvPicPr>
        <p:blipFill>
          <a:blip r:embed="rId6"/>
          <a:stretch>
            <a:fillRect/>
          </a:stretch>
        </p:blipFill>
        <p:spPr>
          <a:xfrm>
            <a:off x="8784590" y="7578491"/>
            <a:ext cx="7912101" cy="6832601"/>
          </a:xfrm>
          <a:prstGeom prst="rect">
            <a:avLst/>
          </a:prstGeom>
          <a:ln w="12700">
            <a:miter lim="400000"/>
          </a:ln>
        </p:spPr>
      </p:pic>
      <p:sp>
        <p:nvSpPr>
          <p:cNvPr id="194" name="Callout"/>
          <p:cNvSpPr/>
          <p:nvPr/>
        </p:nvSpPr>
        <p:spPr>
          <a:xfrm>
            <a:off x="16285109" y="4537648"/>
            <a:ext cx="7912101" cy="8819986"/>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95" name="&lt;h1&gt;Congratulations!&lt;/h1&gt;…"/>
          <p:cNvSpPr txBox="1"/>
          <p:nvPr/>
        </p:nvSpPr>
        <p:spPr>
          <a:xfrm>
            <a:off x="16617860" y="6761763"/>
            <a:ext cx="7246602" cy="673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a:solidFill>
                  <a:srgbClr val="000000"/>
                </a:solidFill>
                <a:latin typeface="Courier"/>
                <a:ea typeface="Courier"/>
                <a:cs typeface="Courier"/>
                <a:sym typeface="Courier"/>
              </a:defRPr>
            </a:pPr>
            <a:r>
              <a:t>&lt;</a:t>
            </a:r>
            <a:r>
              <a:rPr b="1">
                <a:solidFill>
                  <a:srgbClr val="011480"/>
                </a:solidFill>
              </a:rPr>
              <a:t>h1</a:t>
            </a:r>
            <a:r>
              <a:t>&gt;Congratulations!&lt;/</a:t>
            </a:r>
            <a:r>
              <a:rPr b="1">
                <a:solidFill>
                  <a:srgbClr val="011480"/>
                </a:solidFill>
              </a:rPr>
              <a:t>h1</a:t>
            </a:r>
            <a:r>
              <a:t>&gt;</a:t>
            </a:r>
          </a:p>
          <a:p>
            <a:pPr algn="l" defTabSz="457200">
              <a:defRPr>
                <a:solidFill>
                  <a:srgbClr val="000000"/>
                </a:solidFill>
                <a:latin typeface="Courier"/>
                <a:ea typeface="Courier"/>
                <a:cs typeface="Courier"/>
                <a:sym typeface="Courier"/>
              </a:defRPr>
            </a:pPr>
            <a:r>
              <a:t>  You are the 1000th visitor to the transcript site! You have been selected to receive a free iPad. To claim your prize &lt;</a:t>
            </a:r>
            <a:r>
              <a:rPr b="1">
                <a:solidFill>
                  <a:srgbClr val="011480"/>
                </a:solidFill>
              </a:rPr>
              <a:t>a </a:t>
            </a:r>
            <a:r>
              <a:rPr b="1">
                <a:solidFill>
                  <a:srgbClr val="0432FF"/>
                </a:solidFill>
              </a:rPr>
              <a:t>href</a:t>
            </a:r>
            <a:r>
              <a:rPr b="1">
                <a:solidFill>
                  <a:srgbClr val="018001"/>
                </a:solidFill>
              </a:rPr>
              <a:t>='https://www.youtube.com/watch?v=DLzxrzFCyOs'</a:t>
            </a:r>
            <a:r>
              <a:t>&gt;click here!&lt;/</a:t>
            </a:r>
            <a:r>
              <a:rPr b="1">
                <a:solidFill>
                  <a:srgbClr val="011480"/>
                </a:solidFill>
              </a:rPr>
              <a:t>a</a:t>
            </a:r>
            <a:r>
              <a:t>&gt;</a:t>
            </a:r>
          </a:p>
          <a:p>
            <a:pPr algn="l" defTabSz="457200">
              <a:defRPr>
                <a:solidFill>
                  <a:srgbClr val="000000"/>
                </a:solidFill>
                <a:latin typeface="Courier"/>
                <a:ea typeface="Courier"/>
                <a:cs typeface="Courier"/>
                <a:sym typeface="Courier"/>
              </a:defRPr>
            </a:pPr>
            <a:r>
              <a:t>  &lt;</a:t>
            </a:r>
            <a:r>
              <a:rPr b="1">
                <a:solidFill>
                  <a:srgbClr val="011480"/>
                </a:solidFill>
              </a:rPr>
              <a:t>script </a:t>
            </a:r>
            <a:r>
              <a:rPr b="1">
                <a:solidFill>
                  <a:srgbClr val="0432FF"/>
                </a:solidFill>
              </a:rPr>
              <a:t>language</a:t>
            </a:r>
            <a:r>
              <a:rPr b="1">
                <a:solidFill>
                  <a:srgbClr val="018001"/>
                </a:solidFill>
              </a:rPr>
              <a:t>=“javascript”</a:t>
            </a:r>
            <a:r>
              <a:t>&gt;</a:t>
            </a:r>
          </a:p>
          <a:p>
            <a:pPr algn="l" defTabSz="457200">
              <a:defRPr>
                <a:solidFill>
                  <a:srgbClr val="000000"/>
                </a:solidFill>
                <a:latin typeface="Courier"/>
                <a:ea typeface="Courier"/>
                <a:cs typeface="Courier"/>
                <a:sym typeface="Courier"/>
              </a:defRPr>
            </a:pPr>
            <a:r>
              <a:t>document.getRootNode().body.innerHTML=</a:t>
            </a:r>
          </a:p>
          <a:p>
            <a:pPr algn="l" defTabSz="457200">
              <a:defRPr>
                <a:solidFill>
                  <a:srgbClr val="000000"/>
                </a:solidFill>
                <a:latin typeface="Courier"/>
                <a:ea typeface="Courier"/>
                <a:cs typeface="Courier"/>
                <a:sym typeface="Courier"/>
              </a:defRPr>
            </a:pPr>
            <a:r>
              <a:t>'&lt;</a:t>
            </a:r>
            <a:r>
              <a:rPr b="1">
                <a:solidFill>
                  <a:srgbClr val="011480"/>
                </a:solidFill>
              </a:rPr>
              <a:t>h1</a:t>
            </a:r>
            <a:r>
              <a:t>&gt;Congratulations!&lt;/</a:t>
            </a:r>
            <a:r>
              <a:rPr b="1">
                <a:solidFill>
                  <a:srgbClr val="011480"/>
                </a:solidFill>
              </a:rPr>
              <a:t>h1</a:t>
            </a:r>
            <a:r>
              <a:t>&gt;You are the 1000th visitor to the transcript site! You have been selected to receive a free iPad. To claim your prize &lt;</a:t>
            </a:r>
            <a:r>
              <a:rPr b="1">
                <a:solidFill>
                  <a:srgbClr val="011480"/>
                </a:solidFill>
              </a:rPr>
              <a:t>a </a:t>
            </a:r>
            <a:r>
              <a:rPr b="1">
                <a:solidFill>
                  <a:srgbClr val="0432FF"/>
                </a:solidFill>
              </a:rPr>
              <a:t>href</a:t>
            </a:r>
            <a:r>
              <a:rPr b="1">
                <a:solidFill>
                  <a:srgbClr val="018001"/>
                </a:solidFill>
              </a:rPr>
              <a:t>="https://www.youtube.com/watch?v=DLzxrzFCyOs"</a:t>
            </a:r>
            <a:r>
              <a:t>&gt;click here!&lt;/</a:t>
            </a:r>
            <a:r>
              <a:rPr b="1">
                <a:solidFill>
                  <a:srgbClr val="011480"/>
                </a:solidFill>
              </a:rPr>
              <a:t>a</a:t>
            </a:r>
            <a:r>
              <a:t>&gt;’;</a:t>
            </a:r>
          </a:p>
          <a:p>
            <a:pPr algn="l" defTabSz="457200">
              <a:defRPr>
                <a:solidFill>
                  <a:srgbClr val="000000"/>
                </a:solidFill>
                <a:latin typeface="Courier"/>
                <a:ea typeface="Courier"/>
                <a:cs typeface="Courier"/>
                <a:sym typeface="Courier"/>
              </a:defRPr>
            </a:pPr>
            <a:r>
              <a:t>alert('You are a winner!’);</a:t>
            </a:r>
          </a:p>
          <a:p>
            <a:pPr algn="l" defTabSz="457200">
              <a:defRPr>
                <a:solidFill>
                  <a:srgbClr val="000000"/>
                </a:solidFill>
                <a:latin typeface="Courier"/>
                <a:ea typeface="Courier"/>
                <a:cs typeface="Courier"/>
                <a:sym typeface="Courier"/>
              </a:defRPr>
            </a:pPr>
            <a:r>
              <a:t>&lt;/</a:t>
            </a:r>
            <a:r>
              <a:rPr b="1">
                <a:solidFill>
                  <a:srgbClr val="011480"/>
                </a:solidFill>
              </a:rPr>
              <a:t>script</a:t>
            </a:r>
            <a:r>
              <a:t>&gt;</a:t>
            </a:r>
          </a:p>
          <a:p>
            <a:pPr algn="l" defTabSz="457200">
              <a:defRPr>
                <a:solidFill>
                  <a:srgbClr val="000000"/>
                </a:solidFill>
                <a:latin typeface="Courier"/>
                <a:ea typeface="Courier"/>
                <a:cs typeface="Courier"/>
                <a:sym typeface="Courier"/>
              </a:defRPr>
            </a:pPr>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98" name="Java code injection in Apache Struts (@Equifax)"/>
          <p:cNvSpPr txBox="1">
            <a:spLocks noGrp="1"/>
          </p:cNvSpPr>
          <p:nvPr>
            <p:ph type="body" idx="21"/>
          </p:nvPr>
        </p:nvSpPr>
        <p:spPr>
          <a:xfrm>
            <a:off x="1206500" y="2718954"/>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Java code injection </a:t>
            </a:r>
            <a:r>
              <a:rPr lang="en-US" dirty="0"/>
              <a:t>vulnerability </a:t>
            </a:r>
            <a:r>
              <a:rPr dirty="0"/>
              <a:t>in Apache Struts (@Equifax)</a:t>
            </a:r>
          </a:p>
        </p:txBody>
      </p:sp>
      <p:sp>
        <p:nvSpPr>
          <p:cNvPr id="199" name="Slide bullet text"/>
          <p:cNvSpPr txBox="1">
            <a:spLocks noGrp="1"/>
          </p:cNvSpPr>
          <p:nvPr>
            <p:ph type="body" idx="1"/>
          </p:nvPr>
        </p:nvSpPr>
        <p:spPr>
          <a:prstGeom prst="rect">
            <a:avLst/>
          </a:prstGeom>
        </p:spPr>
        <p:txBody>
          <a:bodyPr/>
          <a:lstStyle/>
          <a:p>
            <a:endParaRPr/>
          </a:p>
        </p:txBody>
      </p:sp>
      <p:pic>
        <p:nvPicPr>
          <p:cNvPr id="200" name="Image" descr="Image"/>
          <p:cNvPicPr>
            <a:picLocks noChangeAspect="1"/>
          </p:cNvPicPr>
          <p:nvPr/>
        </p:nvPicPr>
        <p:blipFill>
          <a:blip r:embed="rId3"/>
          <a:stretch>
            <a:fillRect/>
          </a:stretch>
        </p:blipFill>
        <p:spPr>
          <a:xfrm>
            <a:off x="2051050" y="4059652"/>
            <a:ext cx="20281900" cy="5816601"/>
          </a:xfrm>
          <a:prstGeom prst="rect">
            <a:avLst/>
          </a:prstGeom>
          <a:ln w="12700">
            <a:miter lim="400000"/>
          </a:ln>
        </p:spPr>
      </p:pic>
      <p:pic>
        <p:nvPicPr>
          <p:cNvPr id="201" name="Image" descr="Image"/>
          <p:cNvPicPr>
            <a:picLocks noChangeAspect="1"/>
          </p:cNvPicPr>
          <p:nvPr/>
        </p:nvPicPr>
        <p:blipFill>
          <a:blip r:embed="rId4"/>
          <a:stretch>
            <a:fillRect/>
          </a:stretch>
        </p:blipFill>
        <p:spPr>
          <a:xfrm>
            <a:off x="14290278" y="7279084"/>
            <a:ext cx="9385301" cy="2387601"/>
          </a:xfrm>
          <a:prstGeom prst="rect">
            <a:avLst/>
          </a:prstGeom>
          <a:ln w="12700">
            <a:miter lim="400000"/>
          </a:ln>
        </p:spPr>
      </p:pic>
      <p:sp>
        <p:nvSpPr>
          <p:cNvPr id="202" name="CVE-2017-5638 Detail…"/>
          <p:cNvSpPr txBox="1"/>
          <p:nvPr/>
        </p:nvSpPr>
        <p:spPr>
          <a:xfrm>
            <a:off x="3403334" y="9055496"/>
            <a:ext cx="17577332" cy="39274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algn="l" defTabSz="642937">
              <a:defRPr sz="4600" b="1">
                <a:solidFill>
                  <a:srgbClr val="333333"/>
                </a:solidFill>
                <a:latin typeface="Avenir Next Regular"/>
                <a:ea typeface="Avenir Next Regular"/>
                <a:cs typeface="Avenir Next Regular"/>
                <a:sym typeface="Avenir Next Regular"/>
              </a:defRPr>
            </a:pPr>
            <a:r>
              <a:t>CVE-2017-5638 Detail</a:t>
            </a:r>
          </a:p>
          <a:p>
            <a:pPr algn="l" defTabSz="642937">
              <a:defRPr sz="4200" b="1">
                <a:solidFill>
                  <a:srgbClr val="333333"/>
                </a:solidFill>
                <a:latin typeface="Avenir Next Regular"/>
                <a:ea typeface="Avenir Next Regular"/>
                <a:cs typeface="Avenir Next Regular"/>
                <a:sym typeface="Avenir Next Regular"/>
              </a:defRPr>
            </a:pPr>
            <a:r>
              <a:t>Current Description</a:t>
            </a:r>
          </a:p>
          <a:p>
            <a:pPr algn="l" defTabSz="642937">
              <a:defRPr sz="2200">
                <a:solidFill>
                  <a:srgbClr val="333333"/>
                </a:solidFill>
                <a:latin typeface="Avenir Next Regular"/>
                <a:ea typeface="Avenir Next Regular"/>
                <a:cs typeface="Avenir Next Regular"/>
                <a:sym typeface="Avenir Next Regular"/>
              </a:defRPr>
            </a:pPr>
            <a:r>
              <a:t>The Jakarta Multipart parser in Apache Struts 2 2.3.x before 2.3.32 and 2.5.x before 2.5.10.1 has incorrect exception handling and error-message generation during file-upload attempts, which allows remote attackers to </a:t>
            </a:r>
            <a:r>
              <a:rPr sz="3200" b="1"/>
              <a:t>execute arbitrary commands via a crafted Content-Type, Content-Disposition, or Content-Length HTTP header</a:t>
            </a:r>
            <a:r>
              <a:t>, as exploited in the wild in March 2017 with a Content-Type header containing a #cmd= string.</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98" name="Java code injection in Apache Struts (@Equifax)"/>
          <p:cNvSpPr txBox="1">
            <a:spLocks noGrp="1"/>
          </p:cNvSpPr>
          <p:nvPr>
            <p:ph type="body" idx="21"/>
          </p:nvPr>
        </p:nvSpPr>
        <p:spPr>
          <a:xfrm>
            <a:off x="1206500" y="2718954"/>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Java code injection</a:t>
            </a:r>
            <a:r>
              <a:rPr lang="en-US" dirty="0"/>
              <a:t> vulnerability</a:t>
            </a:r>
            <a:r>
              <a:rPr dirty="0"/>
              <a:t> in </a:t>
            </a:r>
            <a:r>
              <a:rPr lang="en-US" dirty="0"/>
              <a:t>Log4J</a:t>
            </a:r>
            <a:endParaRPr dirty="0"/>
          </a:p>
        </p:txBody>
      </p:sp>
      <p:sp>
        <p:nvSpPr>
          <p:cNvPr id="199" name="Slide bullet text"/>
          <p:cNvSpPr txBox="1">
            <a:spLocks noGrp="1"/>
          </p:cNvSpPr>
          <p:nvPr>
            <p:ph type="body" idx="1"/>
          </p:nvPr>
        </p:nvSpPr>
        <p:spPr>
          <a:prstGeom prst="rect">
            <a:avLst/>
          </a:prstGeom>
        </p:spPr>
        <p:txBody>
          <a:bodyPr/>
          <a:lstStyle/>
          <a:p>
            <a:endParaRPr dirty="0"/>
          </a:p>
        </p:txBody>
      </p:sp>
      <p:pic>
        <p:nvPicPr>
          <p:cNvPr id="2" name="Picture 1">
            <a:extLst>
              <a:ext uri="{FF2B5EF4-FFF2-40B4-BE49-F238E27FC236}">
                <a16:creationId xmlns:a16="http://schemas.microsoft.com/office/drawing/2014/main" id="{4A86CB89-8CE5-BA4E-AF5B-D40B23B90E93}"/>
              </a:ext>
            </a:extLst>
          </p:cNvPr>
          <p:cNvPicPr>
            <a:picLocks noChangeAspect="1"/>
          </p:cNvPicPr>
          <p:nvPr/>
        </p:nvPicPr>
        <p:blipFill>
          <a:blip r:embed="rId3"/>
          <a:stretch>
            <a:fillRect/>
          </a:stretch>
        </p:blipFill>
        <p:spPr>
          <a:xfrm>
            <a:off x="12376150" y="3706405"/>
            <a:ext cx="11620500" cy="10223500"/>
          </a:xfrm>
          <a:prstGeom prst="rect">
            <a:avLst/>
          </a:prstGeom>
        </p:spPr>
      </p:pic>
      <p:sp>
        <p:nvSpPr>
          <p:cNvPr id="10" name="TextBox 9">
            <a:extLst>
              <a:ext uri="{FF2B5EF4-FFF2-40B4-BE49-F238E27FC236}">
                <a16:creationId xmlns:a16="http://schemas.microsoft.com/office/drawing/2014/main" id="{BA32CE30-9FD5-9D4C-A7C5-DA000D39E65A}"/>
              </a:ext>
            </a:extLst>
          </p:cNvPr>
          <p:cNvSpPr txBox="1"/>
          <p:nvPr/>
        </p:nvSpPr>
        <p:spPr>
          <a:xfrm>
            <a:off x="12192000" y="13254335"/>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https://duo.com/decipher/apt41-compromised-six-state-government-networks</a:t>
            </a:r>
            <a:endParaRPr lang="en-US" dirty="0"/>
          </a:p>
        </p:txBody>
      </p:sp>
      <p:pic>
        <p:nvPicPr>
          <p:cNvPr id="4" name="Picture 3">
            <a:extLst>
              <a:ext uri="{FF2B5EF4-FFF2-40B4-BE49-F238E27FC236}">
                <a16:creationId xmlns:a16="http://schemas.microsoft.com/office/drawing/2014/main" id="{C43D54C7-3241-EA47-B712-3C593E89A942}"/>
              </a:ext>
            </a:extLst>
          </p:cNvPr>
          <p:cNvPicPr>
            <a:picLocks noChangeAspect="1"/>
          </p:cNvPicPr>
          <p:nvPr/>
        </p:nvPicPr>
        <p:blipFill>
          <a:blip r:embed="rId5"/>
          <a:stretch>
            <a:fillRect/>
          </a:stretch>
        </p:blipFill>
        <p:spPr>
          <a:xfrm>
            <a:off x="965200" y="4254500"/>
            <a:ext cx="6908800" cy="7950200"/>
          </a:xfrm>
          <a:prstGeom prst="rect">
            <a:avLst/>
          </a:prstGeom>
        </p:spPr>
      </p:pic>
      <p:sp>
        <p:nvSpPr>
          <p:cNvPr id="13" name="TextBox 12">
            <a:extLst>
              <a:ext uri="{FF2B5EF4-FFF2-40B4-BE49-F238E27FC236}">
                <a16:creationId xmlns:a16="http://schemas.microsoft.com/office/drawing/2014/main" id="{59535764-0A7C-E44C-B2CF-CCBF3BFFAFF5}"/>
              </a:ext>
            </a:extLst>
          </p:cNvPr>
          <p:cNvSpPr txBox="1"/>
          <p:nvPr/>
        </p:nvSpPr>
        <p:spPr>
          <a:xfrm>
            <a:off x="0" y="13002568"/>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6"/>
              </a:rPr>
              <a:t>https://thehackernews.com/2021/12/extremely-critical-log4j-vulnerability.html</a:t>
            </a:r>
            <a:endParaRPr lang="en-US" dirty="0"/>
          </a:p>
        </p:txBody>
      </p:sp>
      <p:sp>
        <p:nvSpPr>
          <p:cNvPr id="202" name="CVE-2017-5638 Detail…"/>
          <p:cNvSpPr txBox="1"/>
          <p:nvPr/>
        </p:nvSpPr>
        <p:spPr>
          <a:xfrm>
            <a:off x="3428734" y="7355620"/>
            <a:ext cx="17577332" cy="4330031"/>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algn="l" defTabSz="642937">
              <a:defRPr sz="4600" b="1">
                <a:solidFill>
                  <a:srgbClr val="333333"/>
                </a:solidFill>
                <a:latin typeface="Avenir Next Regular"/>
                <a:ea typeface="Avenir Next Regular"/>
                <a:cs typeface="Avenir Next Regular"/>
                <a:sym typeface="Avenir Next Regular"/>
              </a:defRPr>
            </a:pPr>
            <a:r>
              <a:rPr lang="en-US" dirty="0"/>
              <a:t>CVE-2021-44228 Detail</a:t>
            </a:r>
          </a:p>
          <a:p>
            <a:pPr algn="l" defTabSz="642937">
              <a:defRPr sz="4200" b="1">
                <a:solidFill>
                  <a:srgbClr val="333333"/>
                </a:solidFill>
                <a:latin typeface="Avenir Next Regular"/>
                <a:ea typeface="Avenir Next Regular"/>
                <a:cs typeface="Avenir Next Regular"/>
                <a:sym typeface="Avenir Next Regular"/>
              </a:defRPr>
            </a:pPr>
            <a:r>
              <a:rPr dirty="0"/>
              <a:t>Current Description</a:t>
            </a:r>
          </a:p>
          <a:p>
            <a:pPr algn="l" defTabSz="642937">
              <a:defRPr sz="2200">
                <a:solidFill>
                  <a:srgbClr val="333333"/>
                </a:solidFill>
                <a:latin typeface="Avenir Next Regular"/>
                <a:ea typeface="Avenir Next Regular"/>
                <a:cs typeface="Avenir Next Regular"/>
                <a:sym typeface="Avenir Next Regular"/>
              </a:defRPr>
            </a:pPr>
            <a:r>
              <a:rPr lang="en-US" sz="2200" dirty="0">
                <a:sym typeface="Avenir Next Regular"/>
              </a:rPr>
              <a:t>Apache Log4j2 2.0-beta9 through 2.15.0 (excluding security releases 2.12.2, 2.12.3, and 2.3.1) JNDI features used in configuration, log messages, and parameters do not protect against attacker controlled LDAP and other JNDI related </a:t>
            </a:r>
            <a:r>
              <a:rPr lang="en-US" sz="3200" b="1" dirty="0">
                <a:sym typeface="Avenir Next Regular"/>
              </a:rPr>
              <a:t>endpoints. An attacker who can control log messages or log message parameters can execute arbitrary code loaded from LDAP servers when message lookup substitution is enabled</a:t>
            </a:r>
            <a:r>
              <a:rPr lang="en-US" sz="2200" dirty="0">
                <a:sym typeface="Avenir Next Regular"/>
              </a:rPr>
              <a:t>. From log4j 2.15.0, this behavior has been disabled by default. From version 2.16.0 (along with 2.12.2, 2.12.3, and 2.3.1), this functionality has been completely removed. Note that this vulnerability is specific to log4j-core and does not affect log4net, log4cxx, or other Apache Logging Services projects.</a:t>
            </a:r>
          </a:p>
          <a:p>
            <a:pPr algn="l" defTabSz="642937">
              <a:defRPr sz="2200">
                <a:solidFill>
                  <a:srgbClr val="333333"/>
                </a:solidFill>
                <a:latin typeface="Avenir Next Regular"/>
                <a:ea typeface="Avenir Next Regular"/>
                <a:cs typeface="Avenir Next Regular"/>
                <a:sym typeface="Avenir Next Regular"/>
              </a:defRPr>
            </a:pPr>
            <a:r>
              <a:rPr lang="en-US" dirty="0">
                <a:hlinkClick r:id="rId7"/>
              </a:rPr>
              <a:t>https://nvd.nist.gov/vuln/detail/CVE-2021-44228</a:t>
            </a:r>
            <a:r>
              <a:rPr lang="en-US" dirty="0"/>
              <a:t> </a:t>
            </a:r>
            <a:endParaRPr dirty="0"/>
          </a:p>
        </p:txBody>
      </p:sp>
    </p:spTree>
    <p:extLst>
      <p:ext uri="{BB962C8B-B14F-4D97-AF65-F5344CB8AC3E}">
        <p14:creationId xmlns:p14="http://schemas.microsoft.com/office/powerpoint/2010/main" val="4161365394"/>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Dependencies and Development Environment"/>
          <p:cNvSpPr txBox="1">
            <a:spLocks noGrp="1"/>
          </p:cNvSpPr>
          <p:nvPr>
            <p:ph type="title"/>
          </p:nvPr>
        </p:nvSpPr>
        <p:spPr>
          <a:prstGeom prst="rect">
            <a:avLst/>
          </a:prstGeom>
        </p:spPr>
        <p:txBody>
          <a:bodyPr/>
          <a:lstStyle>
            <a:lvl1pPr defTabSz="2340805">
              <a:defRPr sz="8160" spc="-163"/>
            </a:lvl1pPr>
          </a:lstStyle>
          <a:p>
            <a:r>
              <a:rPr lang="en-US" dirty="0"/>
              <a:t>Threat: Software Supply Chain</a:t>
            </a:r>
            <a:endParaRPr dirty="0"/>
          </a:p>
        </p:txBody>
      </p:sp>
      <p:sp>
        <p:nvSpPr>
          <p:cNvPr id="355" name="Do we trust our own code? Third-party code provides an attack vecto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767715">
              <a:defRPr sz="5115"/>
            </a:lvl1pPr>
          </a:lstStyle>
          <a:p>
            <a:r>
              <a:rPr dirty="0"/>
              <a:t>Do we trust our own code? Third-party code provides an attack vector</a:t>
            </a:r>
          </a:p>
        </p:txBody>
      </p:sp>
      <p:pic>
        <p:nvPicPr>
          <p:cNvPr id="356" name="Image" descr="Image"/>
          <p:cNvPicPr>
            <a:picLocks noChangeAspect="1"/>
          </p:cNvPicPr>
          <p:nvPr/>
        </p:nvPicPr>
        <p:blipFill>
          <a:blip r:embed="rId3"/>
          <a:stretch>
            <a:fillRect/>
          </a:stretch>
        </p:blipFill>
        <p:spPr>
          <a:xfrm>
            <a:off x="412415" y="3543634"/>
            <a:ext cx="8255001" cy="10960101"/>
          </a:xfrm>
          <a:prstGeom prst="rect">
            <a:avLst/>
          </a:prstGeom>
          <a:ln w="12700">
            <a:miter lim="400000"/>
          </a:ln>
        </p:spPr>
      </p:pic>
      <p:pic>
        <p:nvPicPr>
          <p:cNvPr id="357" name="Image" descr="Image"/>
          <p:cNvPicPr>
            <a:picLocks noChangeAspect="1"/>
          </p:cNvPicPr>
          <p:nvPr/>
        </p:nvPicPr>
        <p:blipFill>
          <a:blip r:embed="rId4"/>
          <a:stretch>
            <a:fillRect/>
          </a:stretch>
        </p:blipFill>
        <p:spPr>
          <a:xfrm>
            <a:off x="12955269" y="3530934"/>
            <a:ext cx="7251701" cy="10985501"/>
          </a:xfrm>
          <a:prstGeom prst="rect">
            <a:avLst/>
          </a:prstGeom>
          <a:ln w="12700">
            <a:miter lim="400000"/>
          </a:ln>
        </p:spPr>
      </p:pic>
      <p:sp>
        <p:nvSpPr>
          <p:cNvPr id="358" name="https://eslint.org/blog/2018/07/postmortem-for-malicious-package-publishes"/>
          <p:cNvSpPr txBox="1"/>
          <p:nvPr/>
        </p:nvSpPr>
        <p:spPr>
          <a:xfrm>
            <a:off x="616236" y="13204647"/>
            <a:ext cx="10619436" cy="474067"/>
          </a:xfrm>
          <a:prstGeom prst="rect">
            <a:avLst/>
          </a:prstGeom>
          <a:solidFill>
            <a:srgbClr val="FFFFFF"/>
          </a:solidFill>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5"/>
              </a:defRPr>
            </a:lvl1pPr>
          </a:lstStyle>
          <a:p>
            <a:pPr>
              <a:defRPr u="none"/>
            </a:pPr>
            <a:r>
              <a:rPr u="sng">
                <a:hlinkClick r:id="rId5"/>
              </a:rPr>
              <a:t>https://eslint.org/blog/2018/07/postmortem-for-malicious-package-publishes</a:t>
            </a:r>
          </a:p>
        </p:txBody>
      </p:sp>
      <p:sp>
        <p:nvSpPr>
          <p:cNvPr id="359" name="https://www.theverge.com/2021/1/26/22248631/solarwinds-hack-cybersecurity-us-menn-decoder-podcast"/>
          <p:cNvSpPr txBox="1"/>
          <p:nvPr/>
        </p:nvSpPr>
        <p:spPr>
          <a:xfrm>
            <a:off x="14779243" y="12673988"/>
            <a:ext cx="9140581" cy="842367"/>
          </a:xfrm>
          <a:prstGeom prst="rect">
            <a:avLst/>
          </a:prstGeom>
          <a:solidFill>
            <a:srgbClr val="FFFFFF"/>
          </a:solidFill>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rPr u="sng">
                <a:hlinkClick r:id="rId6"/>
              </a:rPr>
              <a:t>https://www.theverge.com/2021/1/26/22248631/solarwinds-hack-cybersecurity-us-menn-decoder-podcast</a:t>
            </a:r>
            <a:r>
              <a:t> </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Security is about managing risk</a:t>
            </a:r>
            <a:endParaRPr dirty="0"/>
          </a:p>
        </p:txBody>
      </p:sp>
      <p:sp>
        <p:nvSpPr>
          <p:cNvPr id="152" name="Slide Subtitle"/>
          <p:cNvSpPr txBox="1">
            <a:spLocks noGrp="1"/>
          </p:cNvSpPr>
          <p:nvPr>
            <p:ph type="body" idx="21"/>
          </p:nvPr>
        </p:nvSpPr>
        <p:spPr>
          <a:prstGeom prst="rect">
            <a:avLst/>
          </a:prstGeom>
        </p:spPr>
        <p:txBody>
          <a:bodyPr/>
          <a:lstStyle/>
          <a:p>
            <a:r>
              <a:rPr lang="en-US" dirty="0"/>
              <a:t>Cost of attack vs cost of defense?</a:t>
            </a:r>
            <a:endParaRPr dirty="0"/>
          </a:p>
        </p:txBody>
      </p:sp>
      <p:sp>
        <p:nvSpPr>
          <p:cNvPr id="153" name="Increasing security might:…"/>
          <p:cNvSpPr txBox="1">
            <a:spLocks noGrp="1"/>
          </p:cNvSpPr>
          <p:nvPr>
            <p:ph type="body" idx="1"/>
          </p:nvPr>
        </p:nvSpPr>
        <p:spPr>
          <a:prstGeom prst="rect">
            <a:avLst/>
          </a:prstGeom>
        </p:spPr>
        <p:txBody>
          <a:bodyPr/>
          <a:lstStyle/>
          <a:p>
            <a:r>
              <a:t>Increasing security might:</a:t>
            </a:r>
          </a:p>
          <a:p>
            <a:pPr lvl="1"/>
            <a:r>
              <a:t>Increase development &amp; maintenance cost</a:t>
            </a:r>
          </a:p>
          <a:p>
            <a:pPr lvl="1"/>
            <a:r>
              <a:t>Increase infrastructure requirements</a:t>
            </a:r>
          </a:p>
          <a:p>
            <a:pPr lvl="1"/>
            <a:r>
              <a:t>Degrade performance</a:t>
            </a:r>
          </a:p>
          <a:p>
            <a:r>
              <a:t>But, if we are attacked, increasing security might also:</a:t>
            </a:r>
          </a:p>
          <a:p>
            <a:pPr lvl="1"/>
            <a:r>
              <a:t>Decrease financial and intangible losses</a:t>
            </a:r>
          </a:p>
          <a:p>
            <a:r>
              <a:t>So: How likely do we think we are to be attacked in way </a:t>
            </a:r>
            <a:r>
              <a:rPr b="1"/>
              <a:t>X</a:t>
            </a:r>
            <a:r>
              <a: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1"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1"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15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par>
                                <p:cTn id="19" presetID="1" presetClass="entr" presetSubtype="0" fill="hold" grpId="1" nodeType="withEffect">
                                  <p:stCondLst>
                                    <p:cond delay="0"/>
                                  </p:stCondLst>
                                  <p:iterate>
                                    <p:tmAbs val="0"/>
                                  </p:iterate>
                                  <p:childTnLst>
                                    <p:set>
                                      <p:cBhvr>
                                        <p:cTn id="20" fill="hold"/>
                                        <p:tgtEl>
                                          <p:spTgt spid="15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5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1" build="p"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hreat Models"/>
          <p:cNvSpPr txBox="1">
            <a:spLocks noGrp="1"/>
          </p:cNvSpPr>
          <p:nvPr>
            <p:ph type="title"/>
          </p:nvPr>
        </p:nvSpPr>
        <p:spPr>
          <a:prstGeom prst="rect">
            <a:avLst/>
          </a:prstGeom>
        </p:spPr>
        <p:txBody>
          <a:bodyPr/>
          <a:lstStyle/>
          <a:p>
            <a:r>
              <a:rPr dirty="0"/>
              <a:t>Threat Models</a:t>
            </a:r>
            <a:r>
              <a:rPr lang="en-US" dirty="0"/>
              <a:t> capture these tradeoffs</a:t>
            </a:r>
            <a:endParaRPr dirty="0"/>
          </a:p>
        </p:txBody>
      </p:sp>
      <p:sp>
        <p:nvSpPr>
          <p:cNvPr id="156" name="Slide Subtitle"/>
          <p:cNvSpPr txBox="1">
            <a:spLocks noGrp="1"/>
          </p:cNvSpPr>
          <p:nvPr>
            <p:ph type="body" idx="21"/>
          </p:nvPr>
        </p:nvSpPr>
        <p:spPr>
          <a:prstGeom prst="rect">
            <a:avLst/>
          </a:prstGeom>
        </p:spPr>
        <p:txBody>
          <a:bodyPr/>
          <a:lstStyle/>
          <a:p>
            <a:endParaRPr dirty="0"/>
          </a:p>
        </p:txBody>
      </p:sp>
      <p:sp>
        <p:nvSpPr>
          <p:cNvPr id="157" name="What is being defended?…"/>
          <p:cNvSpPr txBox="1">
            <a:spLocks noGrp="1"/>
          </p:cNvSpPr>
          <p:nvPr>
            <p:ph type="body" idx="1"/>
          </p:nvPr>
        </p:nvSpPr>
        <p:spPr>
          <a:prstGeom prst="rect">
            <a:avLst/>
          </a:prstGeom>
        </p:spPr>
        <p:txBody>
          <a:bodyPr/>
          <a:lstStyle/>
          <a:p>
            <a:r>
              <a:rPr dirty="0"/>
              <a:t>What is being defended?</a:t>
            </a:r>
          </a:p>
          <a:p>
            <a:pPr lvl="1"/>
            <a:r>
              <a:rPr dirty="0"/>
              <a:t>What resources are important to defend?</a:t>
            </a:r>
          </a:p>
          <a:p>
            <a:pPr lvl="1"/>
            <a:r>
              <a:rPr dirty="0"/>
              <a:t>What malicious actors exist and what attacks might they employ?</a:t>
            </a:r>
          </a:p>
          <a:p>
            <a:r>
              <a:rPr dirty="0"/>
              <a:t>Who do we trust?</a:t>
            </a:r>
          </a:p>
          <a:p>
            <a:pPr lvl="1"/>
            <a:r>
              <a:rPr dirty="0"/>
              <a:t>What entities or parts of system can be considered secure and trusted</a:t>
            </a:r>
          </a:p>
          <a:p>
            <a:pPr lvl="1"/>
            <a:r>
              <a:rPr dirty="0"/>
              <a:t>Have to trust </a:t>
            </a:r>
            <a:r>
              <a:rPr b="1" dirty="0"/>
              <a:t>something</a:t>
            </a:r>
            <a:r>
              <a:rPr dirty="0"/>
              <a:t>!</a:t>
            </a:r>
          </a:p>
          <a:p>
            <a:pPr lvl="1"/>
            <a:r>
              <a:rPr dirty="0"/>
              <a:t>Never trust remote users (especially remote users!)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896EC-01D5-1E46-B7BF-A8259F389172}"/>
              </a:ext>
            </a:extLst>
          </p:cNvPr>
          <p:cNvSpPr>
            <a:spLocks noGrp="1"/>
          </p:cNvSpPr>
          <p:nvPr>
            <p:ph type="title"/>
          </p:nvPr>
        </p:nvSpPr>
        <p:spPr/>
        <p:txBody>
          <a:bodyPr>
            <a:normAutofit fontScale="90000"/>
          </a:bodyPr>
          <a:lstStyle/>
          <a:p>
            <a:r>
              <a:rPr lang="en-US" dirty="0"/>
              <a:t>Mitigating security threats in software engineering</a:t>
            </a:r>
          </a:p>
        </p:txBody>
      </p:sp>
      <p:sp>
        <p:nvSpPr>
          <p:cNvPr id="4" name="Text Placeholder 3">
            <a:extLst>
              <a:ext uri="{FF2B5EF4-FFF2-40B4-BE49-F238E27FC236}">
                <a16:creationId xmlns:a16="http://schemas.microsoft.com/office/drawing/2014/main" id="{DFC2F76F-2860-2B4C-9F8B-7BB2DB7CF941}"/>
              </a:ext>
            </a:extLst>
          </p:cNvPr>
          <p:cNvSpPr>
            <a:spLocks noGrp="1"/>
          </p:cNvSpPr>
          <p:nvPr>
            <p:ph type="body" idx="1"/>
          </p:nvPr>
        </p:nvSpPr>
        <p:spPr/>
        <p:txBody>
          <a:bodyPr/>
          <a:lstStyle/>
          <a:p>
            <a:r>
              <a:rPr lang="en-US" dirty="0"/>
              <a:t>For these threats:</a:t>
            </a:r>
          </a:p>
          <a:p>
            <a:pPr lvl="1"/>
            <a:r>
              <a:rPr lang="en-US" dirty="0"/>
              <a:t>Threat category: Code that runs in an untrusted environment</a:t>
            </a:r>
          </a:p>
          <a:p>
            <a:pPr lvl="1"/>
            <a:r>
              <a:rPr lang="en-US" dirty="0"/>
              <a:t>Threat category: Inputs that are controlled by an untrusted user</a:t>
            </a:r>
          </a:p>
          <a:p>
            <a:pPr lvl="1"/>
            <a:r>
              <a:rPr lang="en-US" dirty="0"/>
              <a:t>Threat category: Software supply chain</a:t>
            </a:r>
          </a:p>
          <a:p>
            <a:r>
              <a:rPr lang="en-US" dirty="0"/>
              <a:t>Recurring theme: No silver bullet</a:t>
            </a:r>
          </a:p>
        </p:txBody>
      </p:sp>
    </p:spTree>
    <p:extLst>
      <p:ext uri="{BB962C8B-B14F-4D97-AF65-F5344CB8AC3E}">
        <p14:creationId xmlns:p14="http://schemas.microsoft.com/office/powerpoint/2010/main" val="185434587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Example: Threat at the Boundary"/>
          <p:cNvSpPr txBox="1">
            <a:spLocks noGrp="1"/>
          </p:cNvSpPr>
          <p:nvPr>
            <p:ph type="title"/>
          </p:nvPr>
        </p:nvSpPr>
        <p:spPr>
          <a:prstGeom prst="rect">
            <a:avLst/>
          </a:prstGeom>
        </p:spPr>
        <p:txBody>
          <a:bodyPr/>
          <a:lstStyle/>
          <a:p>
            <a:r>
              <a:rPr lang="en-US" dirty="0"/>
              <a:t>Threat Mitigation: Trusted Code</a:t>
            </a:r>
            <a:endParaRPr dirty="0"/>
          </a:p>
        </p:txBody>
      </p:sp>
      <p:sp>
        <p:nvSpPr>
          <p:cNvPr id="206"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07"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08"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09"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0" name="HTTP Request"/>
          <p:cNvSpPr txBox="1"/>
          <p:nvPr/>
        </p:nvSpPr>
        <p:spPr>
          <a:xfrm>
            <a:off x="8691562" y="3635421"/>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11"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2" name="HTTP Response"/>
          <p:cNvSpPr txBox="1"/>
          <p:nvPr/>
        </p:nvSpPr>
        <p:spPr>
          <a:xfrm>
            <a:off x="8691562" y="726329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grpSp>
        <p:nvGrpSpPr>
          <p:cNvPr id="215" name="Do I trust that this request really came from the user?"/>
          <p:cNvGrpSpPr/>
          <p:nvPr/>
        </p:nvGrpSpPr>
        <p:grpSpPr>
          <a:xfrm>
            <a:off x="12411650" y="10957058"/>
            <a:ext cx="7799937" cy="1819276"/>
            <a:chOff x="0" y="0"/>
            <a:chExt cx="7799935" cy="1819275"/>
          </a:xfrm>
        </p:grpSpPr>
        <p:sp>
          <p:nvSpPr>
            <p:cNvPr id="214" name="Do I trust that this request really came from the us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request </a:t>
              </a:r>
              <a:r>
                <a:rPr i="1"/>
                <a:t>really </a:t>
              </a:r>
              <a:r>
                <a:t>came from the user?</a:t>
              </a:r>
            </a:p>
          </p:txBody>
        </p:sp>
        <p:pic>
          <p:nvPicPr>
            <p:cNvPr id="213" name="Do I trust that this request really came from the user? Do I trust that this request really came from the user?" descr="Do I trust that this request really came from the user? Do I trust that this request really came from the user?"/>
            <p:cNvPicPr>
              <a:picLocks/>
            </p:cNvPicPr>
            <p:nvPr/>
          </p:nvPicPr>
          <p:blipFill>
            <a:blip r:embed="rId3"/>
            <a:stretch>
              <a:fillRect/>
            </a:stretch>
          </p:blipFill>
          <p:spPr>
            <a:xfrm>
              <a:off x="0" y="0"/>
              <a:ext cx="7799936" cy="1819275"/>
            </a:xfrm>
            <a:prstGeom prst="rect">
              <a:avLst/>
            </a:prstGeom>
            <a:effectLst/>
          </p:spPr>
        </p:pic>
      </p:grpSp>
      <p:grpSp>
        <p:nvGrpSpPr>
          <p:cNvPr id="218" name="Do I trust that this response really came from the server?"/>
          <p:cNvGrpSpPr/>
          <p:nvPr/>
        </p:nvGrpSpPr>
        <p:grpSpPr>
          <a:xfrm>
            <a:off x="3285510" y="11349964"/>
            <a:ext cx="7799937" cy="1819276"/>
            <a:chOff x="0" y="0"/>
            <a:chExt cx="7799935" cy="1819275"/>
          </a:xfrm>
        </p:grpSpPr>
        <p:sp>
          <p:nvSpPr>
            <p:cNvPr id="217" name="Do I trust that this response really came from the serv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response </a:t>
              </a:r>
              <a:r>
                <a:rPr i="1"/>
                <a:t>really </a:t>
              </a:r>
              <a:r>
                <a:t>came from the server?</a:t>
              </a:r>
            </a:p>
          </p:txBody>
        </p:sp>
        <p:pic>
          <p:nvPicPr>
            <p:cNvPr id="216" name="Do I trust that this response really came from the server? Do I trust that this response really came from the server?" descr="Do I trust that this response really came from the server? Do I trust that this response really came from the server?"/>
            <p:cNvPicPr>
              <a:picLocks/>
            </p:cNvPicPr>
            <p:nvPr/>
          </p:nvPicPr>
          <p:blipFill>
            <a:blip r:embed="rId3"/>
            <a:stretch>
              <a:fillRect/>
            </a:stretch>
          </p:blipFill>
          <p:spPr>
            <a:xfrm>
              <a:off x="0" y="0"/>
              <a:ext cx="7799936" cy="1819275"/>
            </a:xfrm>
            <a:prstGeom prst="rect">
              <a:avLst/>
            </a:prstGeom>
            <a:effectLst/>
          </p:spPr>
        </p:pic>
      </p:grpSp>
      <p:pic>
        <p:nvPicPr>
          <p:cNvPr id="219" name="Image" descr="Image"/>
          <p:cNvPicPr>
            <a:picLocks noChangeAspect="1"/>
          </p:cNvPicPr>
          <p:nvPr/>
        </p:nvPicPr>
        <p:blipFill>
          <a:blip r:embed="rId4"/>
          <a:stretch>
            <a:fillRect/>
          </a:stretch>
        </p:blipFill>
        <p:spPr>
          <a:xfrm>
            <a:off x="3967757" y="4249903"/>
            <a:ext cx="2160986" cy="3143251"/>
          </a:xfrm>
          <a:prstGeom prst="rect">
            <a:avLst/>
          </a:prstGeom>
          <a:ln w="12700">
            <a:miter lim="400000"/>
          </a:ln>
        </p:spPr>
      </p:pic>
      <p:sp>
        <p:nvSpPr>
          <p:cNvPr id="3" name="Text Placeholder 2">
            <a:extLst>
              <a:ext uri="{FF2B5EF4-FFF2-40B4-BE49-F238E27FC236}">
                <a16:creationId xmlns:a16="http://schemas.microsoft.com/office/drawing/2014/main" id="{DAB1913D-A612-7641-A7E9-5A5B47728267}"/>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t>Learning Objectives for this Lesson</a:t>
            </a:r>
          </a:p>
        </p:txBody>
      </p:sp>
      <p:sp>
        <p:nvSpPr>
          <p:cNvPr id="130"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31" name="Describe that security is a spectrum, and be able to define a realistic threat model for a given system…"/>
          <p:cNvSpPr txBox="1">
            <a:spLocks noGrp="1"/>
          </p:cNvSpPr>
          <p:nvPr>
            <p:ph type="body" idx="1"/>
          </p:nvPr>
        </p:nvSpPr>
        <p:spPr>
          <a:xfrm>
            <a:off x="1206500" y="4243609"/>
            <a:ext cx="21971000" cy="8256012"/>
          </a:xfrm>
          <a:prstGeom prst="rect">
            <a:avLst/>
          </a:prstGeom>
        </p:spPr>
        <p:txBody>
          <a:bodyPr/>
          <a:lstStyle/>
          <a:p>
            <a:pPr marL="698500" indent="-698500">
              <a:buSzPct val="123000"/>
              <a:buChar char="•"/>
            </a:pPr>
            <a:r>
              <a:rPr dirty="0"/>
              <a:t>Describe that security is a spectrum, and be able to define a realistic threat model for a given system</a:t>
            </a:r>
          </a:p>
          <a:p>
            <a:pPr marL="698500" indent="-698500">
              <a:buSzPct val="123000"/>
              <a:buChar char="•"/>
            </a:pPr>
            <a:r>
              <a:rPr dirty="0"/>
              <a:t>Evaluate the tradeoffs between security and costs in software engineering</a:t>
            </a:r>
            <a:endParaRPr lang="en-US" dirty="0"/>
          </a:p>
          <a:p>
            <a:pPr marL="698500" indent="-698500">
              <a:buSzPct val="123000"/>
              <a:buChar char="•"/>
            </a:pPr>
            <a:r>
              <a:rPr lang="en-US" dirty="0"/>
              <a:t>Recognize the causes of and common mitigations for common vulnerabilities in web applications</a:t>
            </a:r>
          </a:p>
          <a:p>
            <a:pPr marL="698500" indent="-698500">
              <a:buSzPct val="123000"/>
              <a:buChar char="•"/>
            </a:pPr>
            <a:r>
              <a:rPr lang="en-US" dirty="0"/>
              <a:t>Utilize static analysis tools to identify common weaknesses in code</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Example: Threat at the Boundary"/>
          <p:cNvSpPr txBox="1">
            <a:spLocks noGrp="1"/>
          </p:cNvSpPr>
          <p:nvPr>
            <p:ph type="title"/>
          </p:nvPr>
        </p:nvSpPr>
        <p:spPr>
          <a:prstGeom prst="rect">
            <a:avLst/>
          </a:prstGeom>
        </p:spPr>
        <p:txBody>
          <a:bodyPr/>
          <a:lstStyle/>
          <a:p>
            <a:r>
              <a:rPr lang="en-US" dirty="0"/>
              <a:t>Threat Mitigation: Trusted Code</a:t>
            </a:r>
            <a:endParaRPr dirty="0"/>
          </a:p>
        </p:txBody>
      </p:sp>
      <p:sp>
        <p:nvSpPr>
          <p:cNvPr id="247" name="Slide bullet text"/>
          <p:cNvSpPr txBox="1">
            <a:spLocks noGrp="1"/>
          </p:cNvSpPr>
          <p:nvPr>
            <p:ph type="body" idx="1"/>
          </p:nvPr>
        </p:nvSpPr>
        <p:spPr>
          <a:prstGeom prst="rect">
            <a:avLst/>
          </a:prstGeom>
        </p:spPr>
        <p:txBody>
          <a:bodyPr/>
          <a:lstStyle/>
          <a:p>
            <a:endParaRPr/>
          </a:p>
        </p:txBody>
      </p:sp>
      <p:sp>
        <p:nvSpPr>
          <p:cNvPr id="248"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49"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50"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51" name="Line"/>
          <p:cNvSpPr/>
          <p:nvPr/>
        </p:nvSpPr>
        <p:spPr>
          <a:xfrm>
            <a:off x="6579119" y="4153343"/>
            <a:ext cx="283106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2" name="HTTP Request"/>
          <p:cNvSpPr txBox="1"/>
          <p:nvPr/>
        </p:nvSpPr>
        <p:spPr>
          <a:xfrm>
            <a:off x="6584156" y="3466795"/>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53" name="Line"/>
          <p:cNvSpPr/>
          <p:nvPr/>
        </p:nvSpPr>
        <p:spPr>
          <a:xfrm flipH="1">
            <a:off x="14830479" y="7959814"/>
            <a:ext cx="315882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4" name="HTTP Response"/>
          <p:cNvSpPr txBox="1"/>
          <p:nvPr/>
        </p:nvSpPr>
        <p:spPr>
          <a:xfrm>
            <a:off x="14942343" y="7273267"/>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grpSp>
        <p:nvGrpSpPr>
          <p:cNvPr id="257" name="Do I trust that this request really came from the user?"/>
          <p:cNvGrpSpPr/>
          <p:nvPr/>
        </p:nvGrpSpPr>
        <p:grpSpPr>
          <a:xfrm>
            <a:off x="12411650" y="10957058"/>
            <a:ext cx="7799937" cy="1819276"/>
            <a:chOff x="0" y="0"/>
            <a:chExt cx="7799935" cy="1819275"/>
          </a:xfrm>
        </p:grpSpPr>
        <p:sp>
          <p:nvSpPr>
            <p:cNvPr id="256" name="Do I trust that this request really came from the us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request </a:t>
              </a:r>
              <a:r>
                <a:rPr i="1"/>
                <a:t>really </a:t>
              </a:r>
              <a:r>
                <a:t>came from the user?</a:t>
              </a:r>
            </a:p>
          </p:txBody>
        </p:sp>
        <p:pic>
          <p:nvPicPr>
            <p:cNvPr id="255" name="Do I trust that this request really came from the user? Do I trust that this request really came from the user?" descr="Do I trust that this request really came from the user? Do I trust that this request really came from the user?"/>
            <p:cNvPicPr>
              <a:picLocks/>
            </p:cNvPicPr>
            <p:nvPr/>
          </p:nvPicPr>
          <p:blipFill>
            <a:blip r:embed="rId3"/>
            <a:stretch>
              <a:fillRect/>
            </a:stretch>
          </p:blipFill>
          <p:spPr>
            <a:xfrm>
              <a:off x="0" y="0"/>
              <a:ext cx="7799936" cy="1819275"/>
            </a:xfrm>
            <a:prstGeom prst="rect">
              <a:avLst/>
            </a:prstGeom>
            <a:effectLst/>
          </p:spPr>
        </p:pic>
      </p:grpSp>
      <p:grpSp>
        <p:nvGrpSpPr>
          <p:cNvPr id="260" name="Do I trust that this response really came from the server?"/>
          <p:cNvGrpSpPr/>
          <p:nvPr/>
        </p:nvGrpSpPr>
        <p:grpSpPr>
          <a:xfrm>
            <a:off x="3285510" y="11349964"/>
            <a:ext cx="7799937" cy="1819276"/>
            <a:chOff x="0" y="0"/>
            <a:chExt cx="7799935" cy="1819275"/>
          </a:xfrm>
        </p:grpSpPr>
        <p:sp>
          <p:nvSpPr>
            <p:cNvPr id="259" name="Do I trust that this response really came from the serv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response </a:t>
              </a:r>
              <a:r>
                <a:rPr i="1"/>
                <a:t>really </a:t>
              </a:r>
              <a:r>
                <a:t>came from the server?</a:t>
              </a:r>
            </a:p>
          </p:txBody>
        </p:sp>
        <p:pic>
          <p:nvPicPr>
            <p:cNvPr id="258" name="Do I trust that this response really came from the server? Do I trust that this response really came from the server?" descr="Do I trust that this response really came from the server? Do I trust that this response really came from the server?"/>
            <p:cNvPicPr>
              <a:picLocks/>
            </p:cNvPicPr>
            <p:nvPr/>
          </p:nvPicPr>
          <p:blipFill>
            <a:blip r:embed="rId3"/>
            <a:stretch>
              <a:fillRect/>
            </a:stretch>
          </p:blipFill>
          <p:spPr>
            <a:xfrm>
              <a:off x="0" y="0"/>
              <a:ext cx="7799936" cy="1819275"/>
            </a:xfrm>
            <a:prstGeom prst="rect">
              <a:avLst/>
            </a:prstGeom>
            <a:effectLst/>
          </p:spPr>
        </p:pic>
      </p:grpSp>
      <p:sp>
        <p:nvSpPr>
          <p:cNvPr id="261" name="Line"/>
          <p:cNvSpPr/>
          <p:nvPr/>
        </p:nvSpPr>
        <p:spPr>
          <a:xfrm>
            <a:off x="14740855" y="4455540"/>
            <a:ext cx="283106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2" name="HTTP Request"/>
          <p:cNvSpPr txBox="1"/>
          <p:nvPr/>
        </p:nvSpPr>
        <p:spPr>
          <a:xfrm>
            <a:off x="14745890" y="3768993"/>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63" name="Line"/>
          <p:cNvSpPr/>
          <p:nvPr/>
        </p:nvSpPr>
        <p:spPr>
          <a:xfrm flipH="1">
            <a:off x="6528224" y="7567017"/>
            <a:ext cx="315882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4" name="HTTP Response"/>
          <p:cNvSpPr txBox="1"/>
          <p:nvPr/>
        </p:nvSpPr>
        <p:spPr>
          <a:xfrm>
            <a:off x="6640088" y="688046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sp>
        <p:nvSpPr>
          <p:cNvPr id="265" name="malicious actor…"/>
          <p:cNvSpPr txBox="1"/>
          <p:nvPr/>
        </p:nvSpPr>
        <p:spPr>
          <a:xfrm>
            <a:off x="10231004" y="9382125"/>
            <a:ext cx="4460876" cy="16668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malicious actor</a:t>
            </a:r>
          </a:p>
          <a:p>
            <a:pPr defTabSz="821531">
              <a:defRPr sz="5000">
                <a:solidFill>
                  <a:srgbClr val="000000"/>
                </a:solidFill>
                <a:latin typeface="Helvetica Light"/>
                <a:ea typeface="Helvetica Light"/>
                <a:cs typeface="Helvetica Light"/>
                <a:sym typeface="Helvetica Light"/>
              </a:defRPr>
            </a:pPr>
            <a:r>
              <a:t>“black hat”</a:t>
            </a:r>
          </a:p>
        </p:txBody>
      </p:sp>
      <p:grpSp>
        <p:nvGrpSpPr>
          <p:cNvPr id="268" name="Might be “man in the middle” that intercepts requests and impersonates user or server."/>
          <p:cNvGrpSpPr/>
          <p:nvPr/>
        </p:nvGrpSpPr>
        <p:grpSpPr>
          <a:xfrm>
            <a:off x="8561474" y="1064418"/>
            <a:ext cx="7799936" cy="2365376"/>
            <a:chOff x="0" y="0"/>
            <a:chExt cx="7799935" cy="2365375"/>
          </a:xfrm>
        </p:grpSpPr>
        <p:sp>
          <p:nvSpPr>
            <p:cNvPr id="267" name="Might be “man in the middle” that intercepts requests and impersonates user or server."/>
            <p:cNvSpPr txBox="1"/>
            <p:nvPr/>
          </p:nvSpPr>
          <p:spPr>
            <a:xfrm>
              <a:off x="215900" y="139700"/>
              <a:ext cx="7368136" cy="18065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600" b="1">
                  <a:solidFill>
                    <a:srgbClr val="C82506"/>
                  </a:solidFill>
                  <a:latin typeface="Helvetica"/>
                  <a:ea typeface="Helvetica"/>
                  <a:cs typeface="Helvetica"/>
                  <a:sym typeface="Helvetica"/>
                </a:defRPr>
              </a:lvl1pPr>
            </a:lstStyle>
            <a:p>
              <a:r>
                <a:t>Might be “man in the middle” that intercepts requests and impersonates user or server.</a:t>
              </a:r>
            </a:p>
          </p:txBody>
        </p:sp>
        <p:pic>
          <p:nvPicPr>
            <p:cNvPr id="266" name="Might be “man in the middle” that intercepts requests and impersonates user or server. Might be “man in the middle” that intercepts requests and impersonates user or server." descr="Might be “man in the middle” that intercepts requests and impersonates user or server. Might be “man in the middle” that intercepts requests and impersonates user or server."/>
            <p:cNvPicPr>
              <a:picLocks/>
            </p:cNvPicPr>
            <p:nvPr/>
          </p:nvPicPr>
          <p:blipFill>
            <a:blip r:embed="rId4"/>
            <a:stretch>
              <a:fillRect/>
            </a:stretch>
          </p:blipFill>
          <p:spPr>
            <a:xfrm>
              <a:off x="0" y="0"/>
              <a:ext cx="7799936" cy="2365375"/>
            </a:xfrm>
            <a:prstGeom prst="rect">
              <a:avLst/>
            </a:prstGeom>
            <a:effectLst/>
          </p:spPr>
        </p:pic>
      </p:grpSp>
      <p:pic>
        <p:nvPicPr>
          <p:cNvPr id="269" name="Image" descr="Image"/>
          <p:cNvPicPr>
            <a:picLocks noChangeAspect="1"/>
          </p:cNvPicPr>
          <p:nvPr/>
        </p:nvPicPr>
        <p:blipFill>
          <a:blip r:embed="rId5"/>
          <a:stretch>
            <a:fillRect/>
          </a:stretch>
        </p:blipFill>
        <p:spPr>
          <a:xfrm>
            <a:off x="11278258" y="4035590"/>
            <a:ext cx="2071689" cy="3321845"/>
          </a:xfrm>
          <a:prstGeom prst="rect">
            <a:avLst/>
          </a:prstGeom>
          <a:ln w="12700">
            <a:miter lim="400000"/>
          </a:ln>
        </p:spPr>
      </p:pic>
      <p:pic>
        <p:nvPicPr>
          <p:cNvPr id="270" name="Image" descr="Image"/>
          <p:cNvPicPr>
            <a:picLocks noChangeAspect="1"/>
          </p:cNvPicPr>
          <p:nvPr/>
        </p:nvPicPr>
        <p:blipFill>
          <a:blip r:embed="rId6"/>
          <a:stretch>
            <a:fillRect/>
          </a:stretch>
        </p:blipFill>
        <p:spPr>
          <a:xfrm>
            <a:off x="4034284" y="4232044"/>
            <a:ext cx="1835498" cy="3420699"/>
          </a:xfrm>
          <a:prstGeom prst="rect">
            <a:avLst/>
          </a:prstGeom>
          <a:ln w="12700">
            <a:miter lim="400000"/>
          </a:ln>
        </p:spPr>
      </p:pic>
      <p:sp>
        <p:nvSpPr>
          <p:cNvPr id="3" name="Text Placeholder 2">
            <a:extLst>
              <a:ext uri="{FF2B5EF4-FFF2-40B4-BE49-F238E27FC236}">
                <a16:creationId xmlns:a16="http://schemas.microsoft.com/office/drawing/2014/main" id="{953BC40B-4C5C-B649-8CA5-1D00BFC638ED}"/>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Threat Models: Web Server"/>
          <p:cNvSpPr txBox="1">
            <a:spLocks noGrp="1"/>
          </p:cNvSpPr>
          <p:nvPr>
            <p:ph type="title"/>
          </p:nvPr>
        </p:nvSpPr>
        <p:spPr>
          <a:prstGeom prst="rect">
            <a:avLst/>
          </a:prstGeom>
        </p:spPr>
        <p:txBody>
          <a:bodyPr/>
          <a:lstStyle/>
          <a:p>
            <a:r>
              <a:rPr lang="en-US" dirty="0"/>
              <a:t>Threat Mitigation: Trusted Code</a:t>
            </a:r>
            <a:endParaRPr dirty="0"/>
          </a:p>
        </p:txBody>
      </p:sp>
      <p:sp>
        <p:nvSpPr>
          <p:cNvPr id="273" name="Preventing the man-in-the-middle with SSL"/>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Preventing the man-in-the-middle with SSL</a:t>
            </a:r>
          </a:p>
        </p:txBody>
      </p:sp>
      <p:sp>
        <p:nvSpPr>
          <p:cNvPr id="274"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75"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76"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77"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78" name="HTTP Request"/>
          <p:cNvSpPr txBox="1"/>
          <p:nvPr/>
        </p:nvSpPr>
        <p:spPr>
          <a:xfrm>
            <a:off x="8691562" y="3635421"/>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79"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80" name="HTTP Response"/>
          <p:cNvSpPr txBox="1"/>
          <p:nvPr/>
        </p:nvSpPr>
        <p:spPr>
          <a:xfrm>
            <a:off x="8691562" y="726329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pic>
        <p:nvPicPr>
          <p:cNvPr id="281" name="Image" descr="Image"/>
          <p:cNvPicPr>
            <a:picLocks noChangeAspect="1"/>
          </p:cNvPicPr>
          <p:nvPr/>
        </p:nvPicPr>
        <p:blipFill>
          <a:blip r:embed="rId3"/>
          <a:stretch>
            <a:fillRect/>
          </a:stretch>
        </p:blipFill>
        <p:spPr>
          <a:xfrm>
            <a:off x="3967757" y="4249903"/>
            <a:ext cx="2160986" cy="3143251"/>
          </a:xfrm>
          <a:prstGeom prst="rect">
            <a:avLst/>
          </a:prstGeom>
          <a:ln w="12700">
            <a:miter lim="400000"/>
          </a:ln>
        </p:spPr>
      </p:pic>
      <p:grpSp>
        <p:nvGrpSpPr>
          <p:cNvPr id="284" name="Group"/>
          <p:cNvGrpSpPr/>
          <p:nvPr/>
        </p:nvGrpSpPr>
        <p:grpSpPr>
          <a:xfrm>
            <a:off x="14422884" y="8325076"/>
            <a:ext cx="1953078" cy="4197765"/>
            <a:chOff x="1980836" y="0"/>
            <a:chExt cx="1953077" cy="4197764"/>
          </a:xfrm>
        </p:grpSpPr>
        <p:sp>
          <p:nvSpPr>
            <p:cNvPr id="282"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283"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4"/>
                </a:rPr>
                <a:t>amazon.com</a:t>
              </a:r>
              <a:r>
                <a:t> certificate</a:t>
              </a:r>
            </a:p>
            <a:p>
              <a:pPr defTabSz="821531">
                <a:defRPr sz="3200" b="1">
                  <a:solidFill>
                    <a:srgbClr val="000000"/>
                  </a:solidFill>
                </a:defRPr>
              </a:pPr>
              <a:r>
                <a:t>(AZ’s public key + CA’s sig)</a:t>
              </a:r>
            </a:p>
          </p:txBody>
        </p:sp>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Threat Models: Web Server"/>
          <p:cNvSpPr txBox="1">
            <a:spLocks noGrp="1"/>
          </p:cNvSpPr>
          <p:nvPr>
            <p:ph type="title"/>
          </p:nvPr>
        </p:nvSpPr>
        <p:spPr>
          <a:prstGeom prst="rect">
            <a:avLst/>
          </a:prstGeom>
        </p:spPr>
        <p:txBody>
          <a:bodyPr/>
          <a:lstStyle/>
          <a:p>
            <a:r>
              <a:rPr lang="en-US" dirty="0"/>
              <a:t>Threat Mitigation: Trusted Code</a:t>
            </a:r>
            <a:endParaRPr dirty="0"/>
          </a:p>
        </p:txBody>
      </p:sp>
      <p:sp>
        <p:nvSpPr>
          <p:cNvPr id="287" name="Preventing the man-in-the-middle with SSL"/>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Preventing the man-in-the-middle with SSL</a:t>
            </a:r>
          </a:p>
        </p:txBody>
      </p:sp>
      <p:sp>
        <p:nvSpPr>
          <p:cNvPr id="288"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89"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90"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91"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92" name="HTTP Request"/>
          <p:cNvSpPr txBox="1"/>
          <p:nvPr/>
        </p:nvSpPr>
        <p:spPr>
          <a:xfrm>
            <a:off x="8691562" y="3635421"/>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93"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94" name="HTTP Response"/>
          <p:cNvSpPr txBox="1"/>
          <p:nvPr/>
        </p:nvSpPr>
        <p:spPr>
          <a:xfrm>
            <a:off x="8691562" y="726329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pic>
        <p:nvPicPr>
          <p:cNvPr id="295" name="Image" descr="Image"/>
          <p:cNvPicPr>
            <a:picLocks noChangeAspect="1"/>
          </p:cNvPicPr>
          <p:nvPr/>
        </p:nvPicPr>
        <p:blipFill>
          <a:blip r:embed="rId3"/>
          <a:stretch>
            <a:fillRect/>
          </a:stretch>
        </p:blipFill>
        <p:spPr>
          <a:xfrm>
            <a:off x="3967757" y="4249903"/>
            <a:ext cx="2160986" cy="3143251"/>
          </a:xfrm>
          <a:prstGeom prst="rect">
            <a:avLst/>
          </a:prstGeom>
          <a:ln w="12700">
            <a:miter lim="400000"/>
          </a:ln>
        </p:spPr>
      </p:pic>
      <p:grpSp>
        <p:nvGrpSpPr>
          <p:cNvPr id="298" name="Group"/>
          <p:cNvGrpSpPr/>
          <p:nvPr/>
        </p:nvGrpSpPr>
        <p:grpSpPr>
          <a:xfrm>
            <a:off x="14422884" y="8325076"/>
            <a:ext cx="1953078" cy="4197765"/>
            <a:chOff x="1980836" y="0"/>
            <a:chExt cx="1953077" cy="4197764"/>
          </a:xfrm>
        </p:grpSpPr>
        <p:sp>
          <p:nvSpPr>
            <p:cNvPr id="296"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297"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4"/>
                </a:rPr>
                <a:t>amazon.com</a:t>
              </a:r>
              <a:r>
                <a:t> certificate</a:t>
              </a:r>
            </a:p>
            <a:p>
              <a:pPr defTabSz="821531">
                <a:defRPr sz="3200" b="1">
                  <a:solidFill>
                    <a:srgbClr val="000000"/>
                  </a:solidFill>
                </a:defRPr>
              </a:pPr>
              <a:r>
                <a:t>(AZ’s public key + CA’s sig)</a:t>
              </a:r>
            </a:p>
          </p:txBody>
        </p:sp>
      </p:grpSp>
      <p:sp>
        <p:nvSpPr>
          <p:cNvPr id="299" name="Encrypted request"/>
          <p:cNvSpPr txBox="1"/>
          <p:nvPr/>
        </p:nvSpPr>
        <p:spPr>
          <a:xfrm>
            <a:off x="11372249" y="4408440"/>
            <a:ext cx="2603907"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i="1">
                <a:solidFill>
                  <a:srgbClr val="000000"/>
                </a:solidFill>
              </a:defRPr>
            </a:lvl1pPr>
          </a:lstStyle>
          <a:p>
            <a:r>
              <a:t>Encrypted request</a:t>
            </a:r>
          </a:p>
        </p:txBody>
      </p:sp>
      <p:sp>
        <p:nvSpPr>
          <p:cNvPr id="300" name="Encrypted response"/>
          <p:cNvSpPr txBox="1"/>
          <p:nvPr/>
        </p:nvSpPr>
        <p:spPr>
          <a:xfrm>
            <a:off x="11089719" y="8145826"/>
            <a:ext cx="2829459"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i="1">
                <a:solidFill>
                  <a:srgbClr val="000000"/>
                </a:solidFill>
              </a:defRPr>
            </a:lvl1pPr>
          </a:lstStyle>
          <a:p>
            <a:r>
              <a:t>Encrypted response</a:t>
            </a:r>
          </a:p>
        </p:txBody>
      </p:sp>
      <p:pic>
        <p:nvPicPr>
          <p:cNvPr id="301" name="Image" descr="Image"/>
          <p:cNvPicPr>
            <a:picLocks noChangeAspect="1"/>
          </p:cNvPicPr>
          <p:nvPr/>
        </p:nvPicPr>
        <p:blipFill>
          <a:blip r:embed="rId5"/>
          <a:stretch>
            <a:fillRect/>
          </a:stretch>
        </p:blipFill>
        <p:spPr>
          <a:xfrm>
            <a:off x="11942402" y="4693080"/>
            <a:ext cx="2071688" cy="3321845"/>
          </a:xfrm>
          <a:prstGeom prst="rect">
            <a:avLst/>
          </a:prstGeom>
          <a:ln w="12700">
            <a:miter lim="400000"/>
          </a:ln>
        </p:spPr>
      </p:pic>
      <p:sp>
        <p:nvSpPr>
          <p:cNvPr id="302" name="Dingbat X"/>
          <p:cNvSpPr/>
          <p:nvPr/>
        </p:nvSpPr>
        <p:spPr>
          <a:xfrm>
            <a:off x="12400131" y="5358255"/>
            <a:ext cx="1156230" cy="1366281"/>
          </a:xfrm>
          <a:custGeom>
            <a:avLst/>
            <a:gdLst/>
            <a:ahLst/>
            <a:cxnLst>
              <a:cxn ang="0">
                <a:pos x="wd2" y="hd2"/>
              </a:cxn>
              <a:cxn ang="5400000">
                <a:pos x="wd2" y="hd2"/>
              </a:cxn>
              <a:cxn ang="10800000">
                <a:pos x="wd2" y="hd2"/>
              </a:cxn>
              <a:cxn ang="16200000">
                <a:pos x="wd2" y="hd2"/>
              </a:cxn>
            </a:cxnLst>
            <a:rect l="0" t="0" r="r" b="b"/>
            <a:pathLst>
              <a:path w="21484" h="21548"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F26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pic>
        <p:nvPicPr>
          <p:cNvPr id="303" name="Image" descr="Image"/>
          <p:cNvPicPr>
            <a:picLocks noChangeAspect="1"/>
          </p:cNvPicPr>
          <p:nvPr/>
        </p:nvPicPr>
        <p:blipFill>
          <a:blip r:embed="rId6"/>
          <a:stretch>
            <a:fillRect/>
          </a:stretch>
        </p:blipFill>
        <p:spPr>
          <a:xfrm>
            <a:off x="3474452" y="9175157"/>
            <a:ext cx="8483601" cy="3149601"/>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SL: A perfect solution?"/>
          <p:cNvSpPr txBox="1">
            <a:spLocks noGrp="1"/>
          </p:cNvSpPr>
          <p:nvPr>
            <p:ph type="title"/>
          </p:nvPr>
        </p:nvSpPr>
        <p:spPr>
          <a:prstGeom prst="rect">
            <a:avLst/>
          </a:prstGeom>
        </p:spPr>
        <p:txBody>
          <a:bodyPr/>
          <a:lstStyle/>
          <a:p>
            <a:r>
              <a:t>SSL: A perfect solution?</a:t>
            </a:r>
          </a:p>
        </p:txBody>
      </p:sp>
      <p:sp>
        <p:nvSpPr>
          <p:cNvPr id="306" name="Certificate authoriti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Certificate authorities</a:t>
            </a:r>
          </a:p>
        </p:txBody>
      </p:sp>
      <p:sp>
        <p:nvSpPr>
          <p:cNvPr id="307" name="A certificate authority (or CA) binds some public key to a real-world entity that we might be familiar with…"/>
          <p:cNvSpPr txBox="1">
            <a:spLocks noGrp="1"/>
          </p:cNvSpPr>
          <p:nvPr>
            <p:ph type="body" idx="1"/>
          </p:nvPr>
        </p:nvSpPr>
        <p:spPr>
          <a:prstGeom prst="rect">
            <a:avLst/>
          </a:prstGeom>
        </p:spPr>
        <p:txBody>
          <a:bodyPr/>
          <a:lstStyle/>
          <a:p>
            <a:r>
              <a:t>A certificate authority (or CA) binds some public key to a real-world entity that we might be familiar with</a:t>
            </a:r>
          </a:p>
          <a:p>
            <a:r>
              <a:t>The CA is the clearinghouse that verifies that </a:t>
            </a:r>
            <a:r>
              <a:rPr u="sng">
                <a:hlinkClick r:id="rId3"/>
              </a:rPr>
              <a:t>amazon.com</a:t>
            </a:r>
            <a:r>
              <a:t> is truly </a:t>
            </a:r>
            <a:r>
              <a:rPr u="sng">
                <a:hlinkClick r:id="rId3"/>
              </a:rPr>
              <a:t>amazon.com</a:t>
            </a:r>
          </a:p>
          <a:p>
            <a:r>
              <a:t>CA creates a certificate that binds </a:t>
            </a:r>
            <a:r>
              <a:rPr u="sng">
                <a:hlinkClick r:id="rId3"/>
              </a:rPr>
              <a:t>amazon.com</a:t>
            </a:r>
            <a:r>
              <a:t>'s public key to the CA’s public key (signing it using the CA’s private key)</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Certificate Authorities"/>
          <p:cNvSpPr txBox="1">
            <a:spLocks noGrp="1"/>
          </p:cNvSpPr>
          <p:nvPr>
            <p:ph type="title"/>
          </p:nvPr>
        </p:nvSpPr>
        <p:spPr>
          <a:prstGeom prst="rect">
            <a:avLst/>
          </a:prstGeom>
        </p:spPr>
        <p:txBody>
          <a:bodyPr>
            <a:normAutofit fontScale="90000"/>
          </a:bodyPr>
          <a:lstStyle/>
          <a:p>
            <a:r>
              <a:rPr dirty="0"/>
              <a:t>Certificate Authorities</a:t>
            </a:r>
            <a:r>
              <a:rPr lang="en-US" dirty="0"/>
              <a:t> issue SSL Certificates</a:t>
            </a:r>
            <a:endParaRPr dirty="0"/>
          </a:p>
        </p:txBody>
      </p:sp>
      <p:sp>
        <p:nvSpPr>
          <p:cNvPr id="310" name="Slide Subtitle"/>
          <p:cNvSpPr txBox="1">
            <a:spLocks noGrp="1"/>
          </p:cNvSpPr>
          <p:nvPr>
            <p:ph type="body" idx="21"/>
          </p:nvPr>
        </p:nvSpPr>
        <p:spPr>
          <a:prstGeom prst="rect">
            <a:avLst/>
          </a:prstGeom>
        </p:spPr>
        <p:txBody>
          <a:bodyPr/>
          <a:lstStyle/>
          <a:p>
            <a:endParaRPr/>
          </a:p>
        </p:txBody>
      </p:sp>
      <p:sp>
        <p:nvSpPr>
          <p:cNvPr id="311" name="Certificate Authority"/>
          <p:cNvSpPr/>
          <p:nvPr/>
        </p:nvSpPr>
        <p:spPr>
          <a:xfrm>
            <a:off x="16053172" y="2408376"/>
            <a:ext cx="4233654" cy="4852423"/>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sz="3000">
                <a:solidFill>
                  <a:srgbClr val="FFFFFF"/>
                </a:solidFill>
                <a:latin typeface="Helvetica Neue Medium"/>
                <a:ea typeface="Helvetica Neue Medium"/>
                <a:cs typeface="Helvetica Neue Medium"/>
                <a:sym typeface="Helvetica Neue Medium"/>
              </a:defRPr>
            </a:lvl1pPr>
          </a:lstStyle>
          <a:p>
            <a:r>
              <a:t>Certificate Authority</a:t>
            </a:r>
          </a:p>
        </p:txBody>
      </p:sp>
      <p:sp>
        <p:nvSpPr>
          <p:cNvPr id="312" name="Amazon"/>
          <p:cNvSpPr/>
          <p:nvPr/>
        </p:nvSpPr>
        <p:spPr>
          <a:xfrm>
            <a:off x="3086354" y="2692139"/>
            <a:ext cx="5550822" cy="11018114"/>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sz="3000">
                <a:solidFill>
                  <a:srgbClr val="FFFFFF"/>
                </a:solidFill>
                <a:latin typeface="Helvetica Neue Medium"/>
                <a:ea typeface="Helvetica Neue Medium"/>
                <a:cs typeface="Helvetica Neue Medium"/>
                <a:sym typeface="Helvetica Neue Medium"/>
              </a:defRPr>
            </a:lvl1pPr>
          </a:lstStyle>
          <a:p>
            <a:r>
              <a:t>Amazon</a:t>
            </a:r>
          </a:p>
        </p:txBody>
      </p:sp>
      <p:grpSp>
        <p:nvGrpSpPr>
          <p:cNvPr id="315" name="Group"/>
          <p:cNvGrpSpPr/>
          <p:nvPr/>
        </p:nvGrpSpPr>
        <p:grpSpPr>
          <a:xfrm>
            <a:off x="4223629" y="6923207"/>
            <a:ext cx="2967415" cy="2617594"/>
            <a:chOff x="0" y="0"/>
            <a:chExt cx="2967413" cy="2617593"/>
          </a:xfrm>
        </p:grpSpPr>
        <p:sp>
          <p:nvSpPr>
            <p:cNvPr id="313" name="Key"/>
            <p:cNvSpPr/>
            <p:nvPr/>
          </p:nvSpPr>
          <p:spPr>
            <a:xfrm>
              <a:off x="1020136" y="0"/>
              <a:ext cx="927141" cy="21553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14" name="amazon.com public key"/>
            <p:cNvSpPr/>
            <p:nvPr/>
          </p:nvSpPr>
          <p:spPr>
            <a:xfrm>
              <a:off x="0" y="2617593"/>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200" b="1">
                  <a:solidFill>
                    <a:srgbClr val="000000"/>
                  </a:solidFill>
                </a:defRPr>
              </a:pPr>
              <a:r>
                <a:rPr u="sng">
                  <a:hlinkClick r:id="rId3"/>
                </a:rPr>
                <a:t>amazon.com</a:t>
              </a:r>
              <a:r>
                <a:t> public key</a:t>
              </a:r>
            </a:p>
          </p:txBody>
        </p:sp>
      </p:grpSp>
      <p:grpSp>
        <p:nvGrpSpPr>
          <p:cNvPr id="318" name="Group"/>
          <p:cNvGrpSpPr/>
          <p:nvPr/>
        </p:nvGrpSpPr>
        <p:grpSpPr>
          <a:xfrm>
            <a:off x="16608110" y="3147479"/>
            <a:ext cx="2967414" cy="1228897"/>
            <a:chOff x="0" y="0"/>
            <a:chExt cx="2967413" cy="1228895"/>
          </a:xfrm>
        </p:grpSpPr>
        <p:sp>
          <p:nvSpPr>
            <p:cNvPr id="316"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5">
                <a:hueOff val="-82419"/>
                <a:satOff val="-9513"/>
                <a:lumOff val="-16343"/>
              </a:scheme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17" name="CA private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200" b="1">
                  <a:solidFill>
                    <a:srgbClr val="000000"/>
                  </a:solidFill>
                </a:defRPr>
              </a:lvl1pPr>
            </a:lstStyle>
            <a:p>
              <a:r>
                <a:t>CA private key</a:t>
              </a:r>
            </a:p>
          </p:txBody>
        </p:sp>
      </p:grpSp>
      <p:grpSp>
        <p:nvGrpSpPr>
          <p:cNvPr id="321" name="Group"/>
          <p:cNvGrpSpPr/>
          <p:nvPr/>
        </p:nvGrpSpPr>
        <p:grpSpPr>
          <a:xfrm>
            <a:off x="4223630" y="3592056"/>
            <a:ext cx="2967414" cy="2617594"/>
            <a:chOff x="0" y="0"/>
            <a:chExt cx="2967413" cy="2617593"/>
          </a:xfrm>
        </p:grpSpPr>
        <p:sp>
          <p:nvSpPr>
            <p:cNvPr id="319" name="Key"/>
            <p:cNvSpPr/>
            <p:nvPr/>
          </p:nvSpPr>
          <p:spPr>
            <a:xfrm>
              <a:off x="1020136" y="0"/>
              <a:ext cx="927141" cy="21553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chemeClr val="accent5">
                <a:hueOff val="-82419"/>
                <a:satOff val="-9513"/>
                <a:lumOff val="-16343"/>
              </a:scheme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20" name="amazon.com private key"/>
            <p:cNvSpPr/>
            <p:nvPr/>
          </p:nvSpPr>
          <p:spPr>
            <a:xfrm>
              <a:off x="0" y="2617593"/>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200" b="1">
                  <a:solidFill>
                    <a:srgbClr val="000000"/>
                  </a:solidFill>
                </a:defRPr>
              </a:pPr>
              <a:r>
                <a:rPr u="sng">
                  <a:hlinkClick r:id="rId3"/>
                </a:rPr>
                <a:t>amazon.com</a:t>
              </a:r>
              <a:r>
                <a:t> private key</a:t>
              </a:r>
            </a:p>
          </p:txBody>
        </p:sp>
      </p:grpSp>
      <p:grpSp>
        <p:nvGrpSpPr>
          <p:cNvPr id="324" name="Group"/>
          <p:cNvGrpSpPr/>
          <p:nvPr/>
        </p:nvGrpSpPr>
        <p:grpSpPr>
          <a:xfrm>
            <a:off x="16608110" y="4968618"/>
            <a:ext cx="2967414" cy="1228896"/>
            <a:chOff x="0" y="0"/>
            <a:chExt cx="2967413" cy="1228895"/>
          </a:xfrm>
        </p:grpSpPr>
        <p:sp>
          <p:nvSpPr>
            <p:cNvPr id="322"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23" name="CA public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200" b="1">
                  <a:solidFill>
                    <a:srgbClr val="000000"/>
                  </a:solidFill>
                </a:defRPr>
              </a:lvl1pPr>
            </a:lstStyle>
            <a:p>
              <a:r>
                <a:t>CA public key</a:t>
              </a:r>
            </a:p>
          </p:txBody>
        </p:sp>
      </p:grpSp>
      <p:sp>
        <p:nvSpPr>
          <p:cNvPr id="325" name="Some real-world proof that we are really amazon.com"/>
          <p:cNvSpPr/>
          <p:nvPr/>
        </p:nvSpPr>
        <p:spPr>
          <a:xfrm>
            <a:off x="3984159" y="10740487"/>
            <a:ext cx="3446355" cy="2078390"/>
          </a:xfrm>
          <a:prstGeom prst="rect">
            <a:avLst/>
          </a:prstGeom>
          <a:solidFill>
            <a:srgbClr val="566D7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000">
                <a:solidFill>
                  <a:srgbClr val="FFFFFF"/>
                </a:solidFill>
                <a:latin typeface="Helvetica Neue Medium"/>
                <a:ea typeface="Helvetica Neue Medium"/>
                <a:cs typeface="Helvetica Neue Medium"/>
                <a:sym typeface="Helvetica Neue Medium"/>
              </a:defRPr>
            </a:lvl1pPr>
          </a:lstStyle>
          <a:p>
            <a:r>
              <a:t>Some real-world proof that we are really amazon.com</a:t>
            </a:r>
          </a:p>
        </p:txBody>
      </p:sp>
      <p:sp>
        <p:nvSpPr>
          <p:cNvPr id="326" name="My Laptop"/>
          <p:cNvSpPr/>
          <p:nvPr/>
        </p:nvSpPr>
        <p:spPr>
          <a:xfrm>
            <a:off x="15949800" y="7812340"/>
            <a:ext cx="4233654" cy="4852424"/>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sz="3000">
                <a:solidFill>
                  <a:srgbClr val="FFFFFF"/>
                </a:solidFill>
                <a:latin typeface="Helvetica Neue Medium"/>
                <a:ea typeface="Helvetica Neue Medium"/>
                <a:cs typeface="Helvetica Neue Medium"/>
                <a:sym typeface="Helvetica Neue Medium"/>
              </a:defRPr>
            </a:lvl1pPr>
          </a:lstStyle>
          <a:p>
            <a:r>
              <a:t>My Laptop</a:t>
            </a:r>
          </a:p>
        </p:txBody>
      </p:sp>
      <p:grpSp>
        <p:nvGrpSpPr>
          <p:cNvPr id="329" name="Group"/>
          <p:cNvGrpSpPr/>
          <p:nvPr/>
        </p:nvGrpSpPr>
        <p:grpSpPr>
          <a:xfrm>
            <a:off x="16608110" y="3147479"/>
            <a:ext cx="2967414" cy="1228897"/>
            <a:chOff x="0" y="0"/>
            <a:chExt cx="2967413" cy="1228895"/>
          </a:xfrm>
        </p:grpSpPr>
        <p:sp>
          <p:nvSpPr>
            <p:cNvPr id="327"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5">
                <a:hueOff val="-82419"/>
                <a:satOff val="-9513"/>
                <a:lumOff val="-16343"/>
              </a:scheme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28" name="CA private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200" b="1">
                  <a:solidFill>
                    <a:srgbClr val="000000"/>
                  </a:solidFill>
                </a:defRPr>
              </a:lvl1pPr>
            </a:lstStyle>
            <a:p>
              <a:r>
                <a:t>CA private key</a:t>
              </a:r>
            </a:p>
          </p:txBody>
        </p:sp>
      </p:grpSp>
      <p:grpSp>
        <p:nvGrpSpPr>
          <p:cNvPr id="332" name="Group"/>
          <p:cNvGrpSpPr/>
          <p:nvPr/>
        </p:nvGrpSpPr>
        <p:grpSpPr>
          <a:xfrm>
            <a:off x="11939565" y="2073968"/>
            <a:ext cx="1953079" cy="4197766"/>
            <a:chOff x="1980836" y="0"/>
            <a:chExt cx="1953077" cy="4197764"/>
          </a:xfrm>
        </p:grpSpPr>
        <p:sp>
          <p:nvSpPr>
            <p:cNvPr id="330"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31"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3"/>
                </a:rPr>
                <a:t>amazon.com</a:t>
              </a:r>
              <a:r>
                <a:t> certificate</a:t>
              </a:r>
            </a:p>
            <a:p>
              <a:pPr defTabSz="821531">
                <a:defRPr sz="3200" b="1">
                  <a:solidFill>
                    <a:srgbClr val="000000"/>
                  </a:solidFill>
                </a:defRPr>
              </a:pPr>
              <a:r>
                <a:t>(AZ’s public key + CA’s sig)</a:t>
              </a:r>
            </a:p>
          </p:txBody>
        </p:sp>
      </p:grpSp>
      <p:grpSp>
        <p:nvGrpSpPr>
          <p:cNvPr id="335" name="Group"/>
          <p:cNvGrpSpPr/>
          <p:nvPr/>
        </p:nvGrpSpPr>
        <p:grpSpPr>
          <a:xfrm>
            <a:off x="4223629" y="6923207"/>
            <a:ext cx="2967415" cy="2617594"/>
            <a:chOff x="0" y="0"/>
            <a:chExt cx="2967413" cy="2617593"/>
          </a:xfrm>
        </p:grpSpPr>
        <p:sp>
          <p:nvSpPr>
            <p:cNvPr id="333" name="Key"/>
            <p:cNvSpPr/>
            <p:nvPr/>
          </p:nvSpPr>
          <p:spPr>
            <a:xfrm>
              <a:off x="1020136" y="0"/>
              <a:ext cx="927141" cy="21553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34" name="amazon.com public key"/>
            <p:cNvSpPr/>
            <p:nvPr/>
          </p:nvSpPr>
          <p:spPr>
            <a:xfrm>
              <a:off x="0" y="2617593"/>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200" b="1">
                  <a:solidFill>
                    <a:srgbClr val="000000"/>
                  </a:solidFill>
                </a:defRPr>
              </a:pPr>
              <a:r>
                <a:rPr u="sng">
                  <a:hlinkClick r:id="rId3"/>
                </a:rPr>
                <a:t>amazon.com</a:t>
              </a:r>
              <a:r>
                <a:t> public key</a:t>
              </a:r>
            </a:p>
          </p:txBody>
        </p:sp>
      </p:grpSp>
      <p:grpSp>
        <p:nvGrpSpPr>
          <p:cNvPr id="338" name="Group"/>
          <p:cNvGrpSpPr/>
          <p:nvPr/>
        </p:nvGrpSpPr>
        <p:grpSpPr>
          <a:xfrm>
            <a:off x="5178687" y="10254359"/>
            <a:ext cx="1953079" cy="4197765"/>
            <a:chOff x="1980836" y="0"/>
            <a:chExt cx="1953077" cy="4197764"/>
          </a:xfrm>
        </p:grpSpPr>
        <p:sp>
          <p:nvSpPr>
            <p:cNvPr id="336"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37"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3"/>
                </a:rPr>
                <a:t>amazon.com</a:t>
              </a:r>
              <a:r>
                <a:t> certificate</a:t>
              </a:r>
            </a:p>
            <a:p>
              <a:pPr defTabSz="821531">
                <a:defRPr sz="3200" b="1">
                  <a:solidFill>
                    <a:srgbClr val="000000"/>
                  </a:solidFill>
                </a:defRPr>
              </a:pPr>
              <a:r>
                <a:t>(AZ’s public key + CA’s sig)</a:t>
              </a:r>
            </a:p>
          </p:txBody>
        </p:sp>
      </p:grpSp>
      <p:grpSp>
        <p:nvGrpSpPr>
          <p:cNvPr id="341" name="Group"/>
          <p:cNvGrpSpPr/>
          <p:nvPr/>
        </p:nvGrpSpPr>
        <p:grpSpPr>
          <a:xfrm>
            <a:off x="16582919" y="11003143"/>
            <a:ext cx="2967414" cy="1228897"/>
            <a:chOff x="0" y="0"/>
            <a:chExt cx="2967413" cy="1228895"/>
          </a:xfrm>
        </p:grpSpPr>
        <p:sp>
          <p:nvSpPr>
            <p:cNvPr id="339"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40" name="CA public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200" b="1">
                  <a:solidFill>
                    <a:srgbClr val="000000"/>
                  </a:solidFill>
                </a:defRPr>
              </a:lvl1pPr>
            </a:lstStyle>
            <a:p>
              <a:r>
                <a:t>CA public key</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416145 -0.306245" pathEditMode="relative">
                                      <p:cBhvr>
                                        <p:cTn id="6" dur="1000" fill="hold"/>
                                        <p:tgtEl>
                                          <p:spTgt spid="315"/>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0.000000 0.000000 L 0.376643 -0.379906" pathEditMode="relative">
                                      <p:cBhvr>
                                        <p:cTn id="10" dur="1000" fill="hold"/>
                                        <p:tgtEl>
                                          <p:spTgt spid="325"/>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0.000000 0.000000 L -0.098529 0.010216" pathEditMode="relative">
                                      <p:cBhvr>
                                        <p:cTn id="14" dur="1000" fill="hold"/>
                                        <p:tgtEl>
                                          <p:spTgt spid="329"/>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4" nodeType="clickEffect">
                                  <p:stCondLst>
                                    <p:cond delay="0"/>
                                  </p:stCondLst>
                                  <p:iterate>
                                    <p:tmAbs val="0"/>
                                  </p:iterate>
                                  <p:childTnLst>
                                    <p:set>
                                      <p:cBhvr>
                                        <p:cTn id="18" fill="hold">
                                          <p:stCondLst>
                                            <p:cond delay="0"/>
                                          </p:stCondLst>
                                        </p:cTn>
                                        <p:tgtEl>
                                          <p:spTgt spid="32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33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path" presetSubtype="0" accel="50000" decel="50000" fill="hold" nodeType="clickEffect">
                                  <p:stCondLst>
                                    <p:cond delay="0"/>
                                  </p:stCondLst>
                                  <p:childTnLst>
                                    <p:animMotion origin="layout" path="M 0.000000 0.000000 L -0.277267 0.596412" pathEditMode="relative">
                                      <p:cBhvr>
                                        <p:cTn id="26" dur="1000" fill="hold"/>
                                        <p:tgtEl>
                                          <p:spTgt spid="332"/>
                                        </p:tgtEl>
                                        <p:attrNameLst>
                                          <p:attrName>ppt_x</p:attrName>
                                          <p:attrName>ppt_y</p:attrName>
                                        </p:attrNameLst>
                                      </p:cBhvr>
                                    </p:animMotion>
                                  </p:childTnLst>
                                </p:cTn>
                              </p:par>
                            </p:childTnLst>
                          </p:cTn>
                        </p:par>
                        <p:par>
                          <p:cTn id="27" fill="hold">
                            <p:stCondLst>
                              <p:cond delay="1000"/>
                            </p:stCondLst>
                            <p:childTnLst>
                              <p:par>
                                <p:cTn id="28" presetID="1" presetClass="exit" presetSubtype="0" fill="hold" grpId="7" nodeType="afterEffect">
                                  <p:stCondLst>
                                    <p:cond delay="0"/>
                                  </p:stCondLst>
                                  <p:iterate>
                                    <p:tmAbs val="0"/>
                                  </p:iterate>
                                  <p:childTnLst>
                                    <p:set>
                                      <p:cBhvr>
                                        <p:cTn id="29" fill="hold">
                                          <p:stCondLst>
                                            <p:cond delay="0"/>
                                          </p:stCondLst>
                                        </p:cTn>
                                        <p:tgtEl>
                                          <p:spTgt spid="315"/>
                                        </p:tgtEl>
                                        <p:attrNameLst>
                                          <p:attrName>style.visibility</p:attrName>
                                        </p:attrNameLst>
                                      </p:cBhvr>
                                      <p:to>
                                        <p:strVal val="hidden"/>
                                      </p:to>
                                    </p:set>
                                  </p:childTnLst>
                                </p:cTn>
                              </p:par>
                            </p:childTnLst>
                          </p:cTn>
                        </p:par>
                        <p:par>
                          <p:cTn id="30" fill="hold">
                            <p:stCondLst>
                              <p:cond delay="1000"/>
                            </p:stCondLst>
                            <p:childTnLst>
                              <p:par>
                                <p:cTn id="31" presetID="1" presetClass="exit" presetSubtype="0" fill="hold" grpId="8" nodeType="afterEffect">
                                  <p:stCondLst>
                                    <p:cond delay="0"/>
                                  </p:stCondLst>
                                  <p:iterate>
                                    <p:tmAbs val="0"/>
                                  </p:iterate>
                                  <p:childTnLst>
                                    <p:set>
                                      <p:cBhvr>
                                        <p:cTn id="32" fill="hold">
                                          <p:stCondLst>
                                            <p:cond delay="0"/>
                                          </p:stCondLst>
                                        </p:cTn>
                                        <p:tgtEl>
                                          <p:spTgt spid="32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9" nodeType="clickEffect">
                                  <p:stCondLst>
                                    <p:cond delay="0"/>
                                  </p:stCondLst>
                                  <p:iterate>
                                    <p:tmAbs val="0"/>
                                  </p:iterate>
                                  <p:childTnLst>
                                    <p:set>
                                      <p:cBhvr>
                                        <p:cTn id="36" fill="hold"/>
                                        <p:tgtEl>
                                          <p:spTgt spid="33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path" presetSubtype="0" accel="50000" decel="50000" fill="hold" nodeType="clickEffect">
                                  <p:stCondLst>
                                    <p:cond delay="0"/>
                                  </p:stCondLst>
                                  <p:childTnLst>
                                    <p:animMotion origin="layout" path="M 0.000000 0.000000 L 0.410866 -0.016778" pathEditMode="relative">
                                      <p:cBhvr>
                                        <p:cTn id="40" dur="1000" fill="hold"/>
                                        <p:tgtEl>
                                          <p:spTgt spid="338"/>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5" grpId="7" animBg="1" advAuto="0"/>
      <p:bldP spid="325" grpId="8" animBg="1" advAuto="0"/>
      <p:bldP spid="329" grpId="4" animBg="1" advAuto="0"/>
      <p:bldP spid="332" grpId="5" animBg="1" advAuto="0"/>
      <p:bldP spid="338" grpId="9"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ertificate Authorities"/>
          <p:cNvSpPr txBox="1">
            <a:spLocks noGrp="1"/>
          </p:cNvSpPr>
          <p:nvPr>
            <p:ph type="title"/>
          </p:nvPr>
        </p:nvSpPr>
        <p:spPr>
          <a:prstGeom prst="rect">
            <a:avLst/>
          </a:prstGeom>
        </p:spPr>
        <p:txBody>
          <a:bodyPr/>
          <a:lstStyle/>
          <a:p>
            <a:r>
              <a:rPr dirty="0"/>
              <a:t>Certificate Authorities</a:t>
            </a:r>
            <a:r>
              <a:rPr lang="en-US" dirty="0"/>
              <a:t> are Implicitly Trusted</a:t>
            </a:r>
            <a:endParaRPr dirty="0"/>
          </a:p>
        </p:txBody>
      </p:sp>
      <p:sp>
        <p:nvSpPr>
          <p:cNvPr id="344" name="Slide Subtitle"/>
          <p:cNvSpPr txBox="1">
            <a:spLocks noGrp="1"/>
          </p:cNvSpPr>
          <p:nvPr>
            <p:ph type="body" idx="21"/>
          </p:nvPr>
        </p:nvSpPr>
        <p:spPr>
          <a:prstGeom prst="rect">
            <a:avLst/>
          </a:prstGeom>
        </p:spPr>
        <p:txBody>
          <a:bodyPr/>
          <a:lstStyle/>
          <a:p>
            <a:endParaRPr/>
          </a:p>
        </p:txBody>
      </p:sp>
      <p:sp>
        <p:nvSpPr>
          <p:cNvPr id="345" name="Note: We had to already know the CA's public key…"/>
          <p:cNvSpPr txBox="1">
            <a:spLocks noGrp="1"/>
          </p:cNvSpPr>
          <p:nvPr>
            <p:ph type="body" idx="1"/>
          </p:nvPr>
        </p:nvSpPr>
        <p:spPr>
          <a:xfrm>
            <a:off x="1206500" y="3586767"/>
            <a:ext cx="21971000" cy="8256012"/>
          </a:xfrm>
          <a:prstGeom prst="rect">
            <a:avLst/>
          </a:prstGeom>
        </p:spPr>
        <p:txBody>
          <a:bodyPr/>
          <a:lstStyle/>
          <a:p>
            <a:r>
              <a:t>Note: We had to already know the CA's public key</a:t>
            </a:r>
          </a:p>
          <a:p>
            <a:r>
              <a:t>There are a small set of “root” CA’s (think: root DNS servers)</a:t>
            </a:r>
          </a:p>
          <a:p>
            <a:r>
              <a:t>Every computer/browser is shipped with these root CA public keys</a:t>
            </a:r>
          </a:p>
        </p:txBody>
      </p:sp>
      <p:pic>
        <p:nvPicPr>
          <p:cNvPr id="346" name="Image" descr="Image"/>
          <p:cNvPicPr>
            <a:picLocks noChangeAspect="1"/>
          </p:cNvPicPr>
          <p:nvPr/>
        </p:nvPicPr>
        <p:blipFill>
          <a:blip r:embed="rId3"/>
          <a:stretch>
            <a:fillRect/>
          </a:stretch>
        </p:blipFill>
        <p:spPr>
          <a:xfrm>
            <a:off x="6968132" y="7052237"/>
            <a:ext cx="10447736" cy="6643689"/>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1"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Certificate Authorities"/>
          <p:cNvSpPr txBox="1">
            <a:spLocks noGrp="1"/>
          </p:cNvSpPr>
          <p:nvPr>
            <p:ph type="title"/>
          </p:nvPr>
        </p:nvSpPr>
        <p:spPr>
          <a:xfrm>
            <a:off x="1206500" y="622300"/>
            <a:ext cx="21971000" cy="1433163"/>
          </a:xfrm>
          <a:prstGeom prst="rect">
            <a:avLst/>
          </a:prstGeom>
        </p:spPr>
        <p:txBody>
          <a:bodyPr>
            <a:normAutofit fontScale="90000"/>
          </a:bodyPr>
          <a:lstStyle/>
          <a:p>
            <a:r>
              <a:rPr lang="en-US" dirty="0"/>
              <a:t>Should Certificate Authorities be Implicitly Trusted?</a:t>
            </a:r>
            <a:endParaRPr dirty="0"/>
          </a:p>
        </p:txBody>
      </p:sp>
      <p:sp>
        <p:nvSpPr>
          <p:cNvPr id="349" name="Nation-state-scale attack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Signatures only endorse trust if you trust the signer!</a:t>
            </a:r>
            <a:endParaRPr dirty="0"/>
          </a:p>
        </p:txBody>
      </p:sp>
      <p:sp>
        <p:nvSpPr>
          <p:cNvPr id="350" name="What happens if a CA is compromised, and issues invalid certificates?…"/>
          <p:cNvSpPr txBox="1">
            <a:spLocks noGrp="1"/>
          </p:cNvSpPr>
          <p:nvPr>
            <p:ph type="body" sz="half" idx="1"/>
          </p:nvPr>
        </p:nvSpPr>
        <p:spPr>
          <a:xfrm>
            <a:off x="1206500" y="4248504"/>
            <a:ext cx="12171142" cy="8256012"/>
          </a:xfrm>
          <a:prstGeom prst="rect">
            <a:avLst/>
          </a:prstGeom>
        </p:spPr>
        <p:txBody>
          <a:bodyPr/>
          <a:lstStyle/>
          <a:p>
            <a:r>
              <a:rPr dirty="0"/>
              <a:t>What happens if a CA is compromised, and issues invalid certificates?</a:t>
            </a:r>
          </a:p>
          <a:p>
            <a:r>
              <a:rPr dirty="0"/>
              <a:t>Not good times.</a:t>
            </a:r>
          </a:p>
        </p:txBody>
      </p:sp>
      <p:pic>
        <p:nvPicPr>
          <p:cNvPr id="351" name="Image" descr="Image"/>
          <p:cNvPicPr>
            <a:picLocks noChangeAspect="1"/>
          </p:cNvPicPr>
          <p:nvPr/>
        </p:nvPicPr>
        <p:blipFill>
          <a:blip r:embed="rId3"/>
          <a:stretch>
            <a:fillRect/>
          </a:stretch>
        </p:blipFill>
        <p:spPr>
          <a:xfrm>
            <a:off x="13429808" y="4397233"/>
            <a:ext cx="10108407" cy="9197579"/>
          </a:xfrm>
          <a:prstGeom prst="rect">
            <a:avLst/>
          </a:prstGeom>
          <a:ln w="12700">
            <a:miter lim="400000"/>
          </a:ln>
        </p:spPr>
      </p:pic>
      <p:pic>
        <p:nvPicPr>
          <p:cNvPr id="352" name="Image" descr="Image"/>
          <p:cNvPicPr>
            <a:picLocks noChangeAspect="1"/>
          </p:cNvPicPr>
          <p:nvPr/>
        </p:nvPicPr>
        <p:blipFill>
          <a:blip r:embed="rId4"/>
          <a:stretch>
            <a:fillRect/>
          </a:stretch>
        </p:blipFill>
        <p:spPr>
          <a:xfrm>
            <a:off x="3202734" y="7326170"/>
            <a:ext cx="9679782" cy="3339704"/>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1" animBg="1" advAuto="0"/>
      <p:bldP spid="352" grpId="2" animBg="1" advAuto="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Untrusted Inputs</a:t>
            </a:r>
          </a:p>
        </p:txBody>
      </p:sp>
      <p:sp>
        <p:nvSpPr>
          <p:cNvPr id="3" name="Text Placeholder 2">
            <a:extLst>
              <a:ext uri="{FF2B5EF4-FFF2-40B4-BE49-F238E27FC236}">
                <a16:creationId xmlns:a16="http://schemas.microsoft.com/office/drawing/2014/main" id="{09F4264B-7AC9-0848-992D-D6EAB461B7D6}"/>
              </a:ext>
            </a:extLst>
          </p:cNvPr>
          <p:cNvSpPr>
            <a:spLocks noGrp="1"/>
          </p:cNvSpPr>
          <p:nvPr>
            <p:ph type="body" sz="quarter" idx="21"/>
          </p:nvPr>
        </p:nvSpPr>
        <p:spPr/>
        <p:txBody>
          <a:bodyPr/>
          <a:lstStyle/>
          <a:p>
            <a:r>
              <a:rPr lang="en-US" dirty="0"/>
              <a:t>Restrict inputs to only “valid” or “safe” characters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type="body" idx="1"/>
          </p:nvPr>
        </p:nvSpPr>
        <p:spPr>
          <a:xfrm>
            <a:off x="1206500" y="4248504"/>
            <a:ext cx="11239500" cy="8256012"/>
          </a:xfrm>
        </p:spPr>
        <p:txBody>
          <a:bodyPr/>
          <a:lstStyle/>
          <a:p>
            <a:r>
              <a:rPr lang="en-US" dirty="0"/>
              <a:t>Special characters like &lt;, &gt;, ‘, “ and ` are often involved in exploits involving untrusted inputs</a:t>
            </a:r>
          </a:p>
          <a:p>
            <a:r>
              <a:rPr lang="en-US" dirty="0"/>
              <a:t>Simple fix: Prohibit such inputs using input validation</a:t>
            </a:r>
          </a:p>
        </p:txBody>
      </p:sp>
      <p:pic>
        <p:nvPicPr>
          <p:cNvPr id="2050" name="Picture 2" descr="r/assholedesign - Password special characters restriction">
            <a:extLst>
              <a:ext uri="{FF2B5EF4-FFF2-40B4-BE49-F238E27FC236}">
                <a16:creationId xmlns:a16="http://schemas.microsoft.com/office/drawing/2014/main" id="{A768EFE9-1831-8146-AFF5-D2F2F3DE80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80176" y="4838700"/>
            <a:ext cx="11519624" cy="6819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9167420"/>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Untrusted Inputs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type="body" idx="1"/>
          </p:nvPr>
        </p:nvSpPr>
        <p:spPr>
          <a:xfrm>
            <a:off x="1206500" y="4248504"/>
            <a:ext cx="21780500" cy="8256012"/>
          </a:xfrm>
        </p:spPr>
        <p:txBody>
          <a:bodyPr/>
          <a:lstStyle/>
          <a:p>
            <a:r>
              <a:rPr lang="en-US" dirty="0"/>
              <a:t>Sanitize inputs – prevent them from being executable</a:t>
            </a:r>
          </a:p>
          <a:p>
            <a:r>
              <a:rPr lang="en-US" dirty="0"/>
              <a:t>Avoid use of languages or features that can allow for remote code execution, such as:</a:t>
            </a:r>
          </a:p>
          <a:p>
            <a:pPr lvl="1"/>
            <a:r>
              <a:rPr lang="en-US" dirty="0"/>
              <a:t>eval() in JS – executes a string as JS code</a:t>
            </a:r>
          </a:p>
          <a:p>
            <a:pPr lvl="1"/>
            <a:r>
              <a:rPr lang="en-US" dirty="0"/>
              <a:t>Query languages (e.g. SQL, LDAP, language-specific languages like OGNL in java)</a:t>
            </a:r>
          </a:p>
          <a:p>
            <a:pPr lvl="1"/>
            <a:r>
              <a:rPr lang="en-US" dirty="0"/>
              <a:t>Languages that allow code to construct arbitrary pointers or write beyond a valid array index</a:t>
            </a:r>
          </a:p>
          <a:p>
            <a:pPr lvl="1"/>
            <a:endParaRPr lang="en-US" dirty="0"/>
          </a:p>
        </p:txBody>
      </p:sp>
      <p:sp>
        <p:nvSpPr>
          <p:cNvPr id="6" name="Text Placeholder 5">
            <a:extLst>
              <a:ext uri="{FF2B5EF4-FFF2-40B4-BE49-F238E27FC236}">
                <a16:creationId xmlns:a16="http://schemas.microsoft.com/office/drawing/2014/main" id="{19218ED4-AD2E-BB4D-AF2C-9867BC1C1774}"/>
              </a:ext>
            </a:extLst>
          </p:cNvPr>
          <p:cNvSpPr>
            <a:spLocks noGrp="1"/>
          </p:cNvSpPr>
          <p:nvPr>
            <p:ph type="body" sz="quarter" idx="21"/>
          </p:nvPr>
        </p:nvSpPr>
        <p:spPr/>
        <p:txBody>
          <a:bodyPr/>
          <a:lstStyle/>
          <a:p>
            <a:endParaRPr lang="en-US"/>
          </a:p>
        </p:txBody>
      </p:sp>
    </p:spTree>
    <p:extLst>
      <p:ext uri="{BB962C8B-B14F-4D97-AF65-F5344CB8AC3E}">
        <p14:creationId xmlns:p14="http://schemas.microsoft.com/office/powerpoint/2010/main" val="2971772488"/>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Software Supply Chain</a:t>
            </a:r>
          </a:p>
        </p:txBody>
      </p:sp>
      <p:sp>
        <p:nvSpPr>
          <p:cNvPr id="6" name="Text Placeholder 5">
            <a:extLst>
              <a:ext uri="{FF2B5EF4-FFF2-40B4-BE49-F238E27FC236}">
                <a16:creationId xmlns:a16="http://schemas.microsoft.com/office/drawing/2014/main" id="{19218ED4-AD2E-BB4D-AF2C-9867BC1C1774}"/>
              </a:ext>
            </a:extLst>
          </p:cNvPr>
          <p:cNvSpPr>
            <a:spLocks noGrp="1"/>
          </p:cNvSpPr>
          <p:nvPr>
            <p:ph type="body" sz="quarter" idx="21"/>
          </p:nvPr>
        </p:nvSpPr>
        <p:spPr/>
        <p:txBody>
          <a:bodyPr/>
          <a:lstStyle/>
          <a:p>
            <a:r>
              <a:rPr lang="en-US" dirty="0"/>
              <a:t>Consider threats at each phase</a:t>
            </a:r>
          </a:p>
        </p:txBody>
      </p:sp>
      <p:sp>
        <p:nvSpPr>
          <p:cNvPr id="7" name="In-house code">
            <a:extLst>
              <a:ext uri="{FF2B5EF4-FFF2-40B4-BE49-F238E27FC236}">
                <a16:creationId xmlns:a16="http://schemas.microsoft.com/office/drawing/2014/main" id="{D1E1B8A0-3925-C448-8330-AC7A6EAEE4D0}"/>
              </a:ext>
            </a:extLst>
          </p:cNvPr>
          <p:cNvSpPr/>
          <p:nvPr/>
        </p:nvSpPr>
        <p:spPr>
          <a:xfrm>
            <a:off x="3302678" y="8422133"/>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In-house code</a:t>
            </a:r>
          </a:p>
        </p:txBody>
      </p:sp>
      <p:sp>
        <p:nvSpPr>
          <p:cNvPr id="8" name="Line">
            <a:extLst>
              <a:ext uri="{FF2B5EF4-FFF2-40B4-BE49-F238E27FC236}">
                <a16:creationId xmlns:a16="http://schemas.microsoft.com/office/drawing/2014/main" id="{254D5A7A-06FC-E94D-8F35-1718B25ACEDE}"/>
              </a:ext>
            </a:extLst>
          </p:cNvPr>
          <p:cNvSpPr/>
          <p:nvPr/>
        </p:nvSpPr>
        <p:spPr>
          <a:xfrm>
            <a:off x="11968736" y="8032566"/>
            <a:ext cx="1729502" cy="1"/>
          </a:xfrm>
          <a:prstGeom prst="line">
            <a:avLst/>
          </a:prstGeom>
          <a:ln w="127000">
            <a:solidFill>
              <a:srgbClr val="000000"/>
            </a:solidFill>
            <a:miter lim="400000"/>
            <a:tailEnd type="triangle"/>
          </a:ln>
        </p:spPr>
        <p:txBody>
          <a:bodyPr lIns="50800" tIns="50800" rIns="50800" bIns="50800" anchor="ctr"/>
          <a:lstStyle/>
          <a:p>
            <a:endParaRPr/>
          </a:p>
        </p:txBody>
      </p:sp>
      <p:sp>
        <p:nvSpPr>
          <p:cNvPr id="9" name="External dependencies">
            <a:extLst>
              <a:ext uri="{FF2B5EF4-FFF2-40B4-BE49-F238E27FC236}">
                <a16:creationId xmlns:a16="http://schemas.microsoft.com/office/drawing/2014/main" id="{477771BA-0037-A54A-B32B-8D506F4C4D90}"/>
              </a:ext>
            </a:extLst>
          </p:cNvPr>
          <p:cNvSpPr/>
          <p:nvPr/>
        </p:nvSpPr>
        <p:spPr>
          <a:xfrm>
            <a:off x="3302678" y="5318445"/>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rPr dirty="0"/>
              <a:t>External dependencies</a:t>
            </a:r>
          </a:p>
        </p:txBody>
      </p:sp>
      <p:sp>
        <p:nvSpPr>
          <p:cNvPr id="10" name="Build process">
            <a:extLst>
              <a:ext uri="{FF2B5EF4-FFF2-40B4-BE49-F238E27FC236}">
                <a16:creationId xmlns:a16="http://schemas.microsoft.com/office/drawing/2014/main" id="{5B4211AD-CD04-C24E-8406-ED7FA2E66A83}"/>
              </a:ext>
            </a:extLst>
          </p:cNvPr>
          <p:cNvSpPr/>
          <p:nvPr/>
        </p:nvSpPr>
        <p:spPr>
          <a:xfrm>
            <a:off x="8762877" y="6873187"/>
            <a:ext cx="3192093"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rPr dirty="0"/>
              <a:t>Build process</a:t>
            </a:r>
          </a:p>
        </p:txBody>
      </p:sp>
      <p:sp>
        <p:nvSpPr>
          <p:cNvPr id="11" name="Operating environment">
            <a:extLst>
              <a:ext uri="{FF2B5EF4-FFF2-40B4-BE49-F238E27FC236}">
                <a16:creationId xmlns:a16="http://schemas.microsoft.com/office/drawing/2014/main" id="{6424DA7B-2403-B346-892B-0E7281781E3D}"/>
              </a:ext>
            </a:extLst>
          </p:cNvPr>
          <p:cNvSpPr/>
          <p:nvPr/>
        </p:nvSpPr>
        <p:spPr>
          <a:xfrm>
            <a:off x="18429834" y="6873187"/>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Operating environment</a:t>
            </a:r>
          </a:p>
        </p:txBody>
      </p:sp>
      <p:sp>
        <p:nvSpPr>
          <p:cNvPr id="12" name="Line">
            <a:extLst>
              <a:ext uri="{FF2B5EF4-FFF2-40B4-BE49-F238E27FC236}">
                <a16:creationId xmlns:a16="http://schemas.microsoft.com/office/drawing/2014/main" id="{1C26C454-DC36-674A-BC0E-C3CD20203DD6}"/>
              </a:ext>
            </a:extLst>
          </p:cNvPr>
          <p:cNvSpPr/>
          <p:nvPr/>
        </p:nvSpPr>
        <p:spPr>
          <a:xfrm>
            <a:off x="6480494" y="6477825"/>
            <a:ext cx="2333444" cy="1381402"/>
          </a:xfrm>
          <a:prstGeom prst="line">
            <a:avLst/>
          </a:prstGeom>
          <a:ln w="127000">
            <a:solidFill>
              <a:srgbClr val="000000"/>
            </a:solidFill>
            <a:miter lim="400000"/>
            <a:tailEnd type="triangle"/>
          </a:ln>
        </p:spPr>
        <p:txBody>
          <a:bodyPr lIns="50800" tIns="50800" rIns="50800" bIns="50800" anchor="ctr"/>
          <a:lstStyle/>
          <a:p>
            <a:endParaRPr/>
          </a:p>
        </p:txBody>
      </p:sp>
      <p:sp>
        <p:nvSpPr>
          <p:cNvPr id="13" name="Line">
            <a:extLst>
              <a:ext uri="{FF2B5EF4-FFF2-40B4-BE49-F238E27FC236}">
                <a16:creationId xmlns:a16="http://schemas.microsoft.com/office/drawing/2014/main" id="{E5F109F0-90DE-044D-A85C-F52BE94CDFCD}"/>
              </a:ext>
            </a:extLst>
          </p:cNvPr>
          <p:cNvSpPr/>
          <p:nvPr/>
        </p:nvSpPr>
        <p:spPr>
          <a:xfrm>
            <a:off x="16711004" y="8032566"/>
            <a:ext cx="1729502" cy="1"/>
          </a:xfrm>
          <a:prstGeom prst="line">
            <a:avLst/>
          </a:prstGeom>
          <a:ln w="127000">
            <a:solidFill>
              <a:srgbClr val="000000"/>
            </a:solidFill>
            <a:miter lim="400000"/>
            <a:tailEnd type="triangle"/>
          </a:ln>
        </p:spPr>
        <p:txBody>
          <a:bodyPr lIns="50800" tIns="50800" rIns="50800" bIns="50800" anchor="ctr"/>
          <a:lstStyle/>
          <a:p>
            <a:endParaRPr/>
          </a:p>
        </p:txBody>
      </p:sp>
      <p:sp>
        <p:nvSpPr>
          <p:cNvPr id="14" name="Distribution process (including updates)">
            <a:extLst>
              <a:ext uri="{FF2B5EF4-FFF2-40B4-BE49-F238E27FC236}">
                <a16:creationId xmlns:a16="http://schemas.microsoft.com/office/drawing/2014/main" id="{9C85A987-13DA-4644-955F-64725AF0DDF4}"/>
              </a:ext>
            </a:extLst>
          </p:cNvPr>
          <p:cNvSpPr/>
          <p:nvPr/>
        </p:nvSpPr>
        <p:spPr>
          <a:xfrm>
            <a:off x="13659856" y="6885887"/>
            <a:ext cx="3192093"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Distribution process (including updates)</a:t>
            </a:r>
          </a:p>
        </p:txBody>
      </p:sp>
      <p:sp>
        <p:nvSpPr>
          <p:cNvPr id="15" name="Line">
            <a:extLst>
              <a:ext uri="{FF2B5EF4-FFF2-40B4-BE49-F238E27FC236}">
                <a16:creationId xmlns:a16="http://schemas.microsoft.com/office/drawing/2014/main" id="{23464F13-DF10-5C4F-871B-E25B8E58262D}"/>
              </a:ext>
            </a:extLst>
          </p:cNvPr>
          <p:cNvSpPr/>
          <p:nvPr/>
        </p:nvSpPr>
        <p:spPr>
          <a:xfrm flipV="1">
            <a:off x="6549938" y="7934945"/>
            <a:ext cx="2199501" cy="1575422"/>
          </a:xfrm>
          <a:prstGeom prst="line">
            <a:avLst/>
          </a:prstGeom>
          <a:ln w="127000">
            <a:solidFill>
              <a:srgbClr val="000000"/>
            </a:solidFill>
            <a:miter lim="400000"/>
            <a:tailEnd type="triangle"/>
          </a:ln>
        </p:spPr>
        <p:txBody>
          <a:bodyPr lIns="50800" tIns="50800" rIns="50800" bIns="50800" anchor="ctr"/>
          <a:lstStyle/>
          <a:p>
            <a:endParaRPr/>
          </a:p>
        </p:txBody>
      </p:sp>
    </p:spTree>
    <p:extLst>
      <p:ext uri="{BB962C8B-B14F-4D97-AF65-F5344CB8AC3E}">
        <p14:creationId xmlns:p14="http://schemas.microsoft.com/office/powerpoint/2010/main" val="131366999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What does it mean for a system to be secure?"/>
          <p:cNvSpPr txBox="1">
            <a:spLocks noGrp="1"/>
          </p:cNvSpPr>
          <p:nvPr>
            <p:ph type="title"/>
          </p:nvPr>
        </p:nvSpPr>
        <p:spPr>
          <a:prstGeom prst="rect">
            <a:avLst/>
          </a:prstGeom>
        </p:spPr>
        <p:txBody>
          <a:bodyPr/>
          <a:lstStyle>
            <a:lvl1pPr defTabSz="2340805">
              <a:defRPr sz="8160" spc="-163"/>
            </a:lvl1pPr>
          </a:lstStyle>
          <a:p>
            <a:r>
              <a:rPr lang="en-US" dirty="0"/>
              <a:t>Security as non-functional requirements</a:t>
            </a:r>
            <a:endParaRPr dirty="0"/>
          </a:p>
        </p:txBody>
      </p:sp>
      <p:sp>
        <p:nvSpPr>
          <p:cNvPr id="134" name="CIA: An overview of security properti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CIA: An overview of security properties</a:t>
            </a:r>
          </a:p>
        </p:txBody>
      </p:sp>
      <p:sp>
        <p:nvSpPr>
          <p:cNvPr id="135" name="Confidentiality: is information disclosed to unauthorized individuals?…"/>
          <p:cNvSpPr txBox="1">
            <a:spLocks noGrp="1"/>
          </p:cNvSpPr>
          <p:nvPr>
            <p:ph type="body" idx="1"/>
          </p:nvPr>
        </p:nvSpPr>
        <p:spPr>
          <a:prstGeom prst="rect">
            <a:avLst/>
          </a:prstGeom>
        </p:spPr>
        <p:txBody>
          <a:bodyPr/>
          <a:lstStyle/>
          <a:p>
            <a:r>
              <a:t>Confidentiality: is information disclosed to unauthorized individuals?</a:t>
            </a:r>
          </a:p>
          <a:p>
            <a:r>
              <a:t>Integrity: is code or data tampered with?</a:t>
            </a:r>
          </a:p>
          <a:p>
            <a:r>
              <a:t>Availability: is the system accessible and usable?</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Software Supply Chain</a:t>
            </a:r>
          </a:p>
        </p:txBody>
      </p:sp>
      <p:sp>
        <p:nvSpPr>
          <p:cNvPr id="6" name="Text Placeholder 5">
            <a:extLst>
              <a:ext uri="{FF2B5EF4-FFF2-40B4-BE49-F238E27FC236}">
                <a16:creationId xmlns:a16="http://schemas.microsoft.com/office/drawing/2014/main" id="{19218ED4-AD2E-BB4D-AF2C-9867BC1C1774}"/>
              </a:ext>
            </a:extLst>
          </p:cNvPr>
          <p:cNvSpPr>
            <a:spLocks noGrp="1"/>
          </p:cNvSpPr>
          <p:nvPr>
            <p:ph type="body" sz="quarter" idx="21"/>
          </p:nvPr>
        </p:nvSpPr>
        <p:spPr/>
        <p:txBody>
          <a:bodyPr/>
          <a:lstStyle/>
          <a:p>
            <a:r>
              <a:rPr lang="en-US" dirty="0"/>
              <a:t>Process-based solutions for process-based problems</a:t>
            </a:r>
          </a:p>
        </p:txBody>
      </p:sp>
      <p:sp>
        <p:nvSpPr>
          <p:cNvPr id="3" name="Text Placeholder 2">
            <a:extLst>
              <a:ext uri="{FF2B5EF4-FFF2-40B4-BE49-F238E27FC236}">
                <a16:creationId xmlns:a16="http://schemas.microsoft.com/office/drawing/2014/main" id="{B7B5497D-6087-DB49-8031-3C71B1856A1B}"/>
              </a:ext>
            </a:extLst>
          </p:cNvPr>
          <p:cNvSpPr>
            <a:spLocks noGrp="1"/>
          </p:cNvSpPr>
          <p:nvPr>
            <p:ph type="body" idx="1"/>
          </p:nvPr>
        </p:nvSpPr>
        <p:spPr>
          <a:xfrm>
            <a:off x="1206500" y="4248504"/>
            <a:ext cx="21971000" cy="9010296"/>
          </a:xfrm>
        </p:spPr>
        <p:txBody>
          <a:bodyPr>
            <a:normAutofit fontScale="92500" lnSpcReduction="10000"/>
          </a:bodyPr>
          <a:lstStyle/>
          <a:p>
            <a:pPr>
              <a:spcBef>
                <a:spcPts val="2000"/>
              </a:spcBef>
            </a:pPr>
            <a:r>
              <a:rPr lang="en-US" dirty="0"/>
              <a:t>External dependencies</a:t>
            </a:r>
          </a:p>
          <a:p>
            <a:pPr lvl="1">
              <a:spcBef>
                <a:spcPts val="2000"/>
              </a:spcBef>
            </a:pPr>
            <a:r>
              <a:rPr lang="en-US" dirty="0"/>
              <a:t>Audit all dependencies and their updates before applying them</a:t>
            </a:r>
          </a:p>
          <a:p>
            <a:pPr>
              <a:spcBef>
                <a:spcPts val="2000"/>
              </a:spcBef>
            </a:pPr>
            <a:r>
              <a:rPr lang="en-US" dirty="0"/>
              <a:t>In-house code</a:t>
            </a:r>
          </a:p>
          <a:p>
            <a:pPr lvl="1">
              <a:spcBef>
                <a:spcPts val="2000"/>
              </a:spcBef>
            </a:pPr>
            <a:r>
              <a:rPr lang="en-US" dirty="0"/>
              <a:t>Require developers to sign code before committing, require 2FA for signing keys, rotate signing keys regularly</a:t>
            </a:r>
          </a:p>
          <a:p>
            <a:pPr>
              <a:spcBef>
                <a:spcPts val="2000"/>
              </a:spcBef>
            </a:pPr>
            <a:r>
              <a:rPr lang="en-US" dirty="0"/>
              <a:t>Build process</a:t>
            </a:r>
          </a:p>
          <a:p>
            <a:pPr lvl="1">
              <a:spcBef>
                <a:spcPts val="2000"/>
              </a:spcBef>
            </a:pPr>
            <a:r>
              <a:rPr lang="en-US" dirty="0"/>
              <a:t>Audit build software, use trusted compilers and build chains</a:t>
            </a:r>
          </a:p>
          <a:p>
            <a:pPr>
              <a:spcBef>
                <a:spcPts val="2000"/>
              </a:spcBef>
            </a:pPr>
            <a:r>
              <a:rPr lang="en-US" dirty="0"/>
              <a:t>Distribution process</a:t>
            </a:r>
          </a:p>
          <a:p>
            <a:pPr lvl="1">
              <a:spcBef>
                <a:spcPts val="2000"/>
              </a:spcBef>
            </a:pPr>
            <a:r>
              <a:rPr lang="en-US" dirty="0"/>
              <a:t>Sign all packages, protect signing keys</a:t>
            </a:r>
          </a:p>
          <a:p>
            <a:pPr>
              <a:spcBef>
                <a:spcPts val="2000"/>
              </a:spcBef>
            </a:pPr>
            <a:r>
              <a:rPr lang="en-US" dirty="0"/>
              <a:t>Operating environment</a:t>
            </a:r>
          </a:p>
          <a:p>
            <a:pPr lvl="1">
              <a:spcBef>
                <a:spcPts val="2000"/>
              </a:spcBef>
            </a:pPr>
            <a:r>
              <a:rPr lang="en-US" dirty="0"/>
              <a:t>Isolate applications in containers or VMs</a:t>
            </a:r>
          </a:p>
        </p:txBody>
      </p:sp>
    </p:spTree>
    <p:extLst>
      <p:ext uri="{BB962C8B-B14F-4D97-AF65-F5344CB8AC3E}">
        <p14:creationId xmlns:p14="http://schemas.microsoft.com/office/powerpoint/2010/main" val="52659804"/>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69A870-5309-3545-B5D1-E4E7070516D9}"/>
              </a:ext>
            </a:extLst>
          </p:cNvPr>
          <p:cNvPicPr>
            <a:picLocks noChangeAspect="1"/>
          </p:cNvPicPr>
          <p:nvPr/>
        </p:nvPicPr>
        <p:blipFill>
          <a:blip r:embed="rId3"/>
          <a:stretch>
            <a:fillRect/>
          </a:stretch>
        </p:blipFill>
        <p:spPr>
          <a:xfrm>
            <a:off x="5219700" y="8870950"/>
            <a:ext cx="13271500" cy="3290900"/>
          </a:xfrm>
          <a:prstGeom prst="rect">
            <a:avLst/>
          </a:prstGeom>
        </p:spPr>
      </p:pic>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p:txBody>
          <a:bodyPr/>
          <a:lstStyle/>
          <a:p>
            <a:r>
              <a:rPr lang="en-US" dirty="0"/>
              <a:t>Weak Links in Software Supply Chain</a:t>
            </a:r>
          </a:p>
        </p:txBody>
      </p:sp>
      <p:sp>
        <p:nvSpPr>
          <p:cNvPr id="3" name="Text Placeholder 2">
            <a:extLst>
              <a:ext uri="{FF2B5EF4-FFF2-40B4-BE49-F238E27FC236}">
                <a16:creationId xmlns:a16="http://schemas.microsoft.com/office/drawing/2014/main" id="{87546231-7BB0-EF49-A126-8BA09ED06098}"/>
              </a:ext>
            </a:extLst>
          </p:cNvPr>
          <p:cNvSpPr>
            <a:spLocks noGrp="1"/>
          </p:cNvSpPr>
          <p:nvPr>
            <p:ph type="body" sz="quarter" idx="21"/>
          </p:nvPr>
        </p:nvSpPr>
        <p:spPr/>
        <p:txBody>
          <a:bodyPr/>
          <a:lstStyle/>
          <a:p>
            <a:r>
              <a:rPr lang="en-US" dirty="0"/>
              <a:t>2021 NCSU/Microsoft Study</a:t>
            </a:r>
          </a:p>
        </p:txBody>
      </p:sp>
      <p:sp>
        <p:nvSpPr>
          <p:cNvPr id="4" name="Text Placeholder 3">
            <a:extLst>
              <a:ext uri="{FF2B5EF4-FFF2-40B4-BE49-F238E27FC236}">
                <a16:creationId xmlns:a16="http://schemas.microsoft.com/office/drawing/2014/main" id="{99AB75F7-3C56-454D-A9C5-791FE839064A}"/>
              </a:ext>
            </a:extLst>
          </p:cNvPr>
          <p:cNvSpPr>
            <a:spLocks noGrp="1"/>
          </p:cNvSpPr>
          <p:nvPr>
            <p:ph type="body" idx="1"/>
          </p:nvPr>
        </p:nvSpPr>
        <p:spPr/>
        <p:txBody>
          <a:bodyPr/>
          <a:lstStyle/>
          <a:p>
            <a:r>
              <a:rPr lang="en-US" dirty="0"/>
              <a:t>8,498 NPM packages are maintained by at least one maintainer whose email address is inactive and could be purchased</a:t>
            </a:r>
          </a:p>
          <a:p>
            <a:r>
              <a:rPr lang="en-US" dirty="0"/>
              <a:t>33,249 NPM packages include installation scripts that can be exploited to run arbitrary code on developers’ machines at installation-time</a:t>
            </a:r>
          </a:p>
          <a:p>
            <a:r>
              <a:rPr lang="en-US" dirty="0"/>
              <a:t>5,645 NPM packages are not actively maintained</a:t>
            </a:r>
          </a:p>
          <a:p>
            <a:endParaRPr lang="en-US" dirty="0"/>
          </a:p>
        </p:txBody>
      </p:sp>
      <p:sp>
        <p:nvSpPr>
          <p:cNvPr id="6" name="TextBox 5">
            <a:extLst>
              <a:ext uri="{FF2B5EF4-FFF2-40B4-BE49-F238E27FC236}">
                <a16:creationId xmlns:a16="http://schemas.microsoft.com/office/drawing/2014/main" id="{4976423B-E78F-124B-8556-A26CC43B69A1}"/>
              </a:ext>
            </a:extLst>
          </p:cNvPr>
          <p:cNvSpPr txBox="1"/>
          <p:nvPr/>
        </p:nvSpPr>
        <p:spPr>
          <a:xfrm>
            <a:off x="5613400" y="11961168"/>
            <a:ext cx="121920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“What are Weak Links in the </a:t>
            </a:r>
            <a:r>
              <a:rPr lang="en-US" dirty="0" err="1"/>
              <a:t>npm</a:t>
            </a:r>
            <a:r>
              <a:rPr lang="en-US" dirty="0"/>
              <a:t> Supply Chain?” By: Nusrat </a:t>
            </a:r>
            <a:r>
              <a:rPr lang="en-US" dirty="0" err="1"/>
              <a:t>Zahan</a:t>
            </a:r>
            <a:r>
              <a:rPr lang="en-US" dirty="0"/>
              <a:t>, Thomas Zimmermann, Patrice </a:t>
            </a:r>
            <a:r>
              <a:rPr lang="en-US" dirty="0" err="1"/>
              <a:t>Godefroid</a:t>
            </a:r>
            <a:r>
              <a:rPr lang="en-US" dirty="0"/>
              <a:t>, Brendan Murphy, Chandra </a:t>
            </a:r>
            <a:r>
              <a:rPr lang="en-US" dirty="0" err="1"/>
              <a:t>Maddila</a:t>
            </a:r>
            <a:r>
              <a:rPr lang="en-US" dirty="0"/>
              <a:t>, Laurie Williams </a:t>
            </a:r>
            <a:r>
              <a:rPr lang="en-US" dirty="0">
                <a:hlinkClick r:id="rId4"/>
              </a:rPr>
              <a:t>https://arxiv.org/abs/2112.10165</a:t>
            </a:r>
            <a:r>
              <a:rPr lang="en-US" dirty="0"/>
              <a:t> </a:t>
            </a:r>
          </a:p>
        </p:txBody>
      </p:sp>
    </p:spTree>
    <p:extLst>
      <p:ext uri="{BB962C8B-B14F-4D97-AF65-F5344CB8AC3E}">
        <p14:creationId xmlns:p14="http://schemas.microsoft.com/office/powerpoint/2010/main" val="3212291515"/>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Costs &amp; Benefits"/>
          <p:cNvSpPr txBox="1">
            <a:spLocks noGrp="1"/>
          </p:cNvSpPr>
          <p:nvPr>
            <p:ph type="title"/>
          </p:nvPr>
        </p:nvSpPr>
        <p:spPr>
          <a:prstGeom prst="rect">
            <a:avLst/>
          </a:prstGeom>
        </p:spPr>
        <p:txBody>
          <a:bodyPr>
            <a:normAutofit fontScale="90000"/>
          </a:bodyPr>
          <a:lstStyle/>
          <a:p>
            <a:r>
              <a:rPr lang="en-US" dirty="0"/>
              <a:t>Which threats to protect against, at what cost?</a:t>
            </a:r>
            <a:endParaRPr dirty="0"/>
          </a:p>
        </p:txBody>
      </p:sp>
      <p:sp>
        <p:nvSpPr>
          <p:cNvPr id="363" name="We can ensure our code is not tampered with by running all of it on our own machines (remove logic from frontend)…"/>
          <p:cNvSpPr txBox="1">
            <a:spLocks noGrp="1"/>
          </p:cNvSpPr>
          <p:nvPr>
            <p:ph type="body" idx="1"/>
          </p:nvPr>
        </p:nvSpPr>
        <p:spPr>
          <a:prstGeom prst="rect">
            <a:avLst/>
          </a:prstGeom>
        </p:spPr>
        <p:txBody>
          <a:bodyPr/>
          <a:lstStyle/>
          <a:p>
            <a:pPr marL="524255" indent="-524255" defTabSz="2096971">
              <a:spcBef>
                <a:spcPts val="3800"/>
              </a:spcBef>
              <a:defRPr sz="4128"/>
            </a:pPr>
            <a:r>
              <a:rPr lang="en-US" dirty="0"/>
              <a:t>Performance:</a:t>
            </a:r>
          </a:p>
          <a:p>
            <a:pPr marL="1133855" lvl="1" indent="-524255" defTabSz="2096971">
              <a:spcBef>
                <a:spcPts val="3800"/>
              </a:spcBef>
              <a:defRPr sz="4128"/>
            </a:pPr>
            <a:r>
              <a:rPr lang="en-US" dirty="0"/>
              <a:t>Encryption is not free; optimized code in C will be faster than code in TypeScript</a:t>
            </a:r>
          </a:p>
          <a:p>
            <a:pPr marL="524255" indent="-524255" defTabSz="2096971">
              <a:spcBef>
                <a:spcPts val="3800"/>
              </a:spcBef>
              <a:defRPr sz="4128"/>
            </a:pPr>
            <a:r>
              <a:rPr lang="en-US" dirty="0"/>
              <a:t>Expertise:</a:t>
            </a:r>
          </a:p>
          <a:p>
            <a:pPr marL="1133855" lvl="1" indent="-524255" defTabSz="2096971">
              <a:spcBef>
                <a:spcPts val="3800"/>
              </a:spcBef>
              <a:defRPr sz="4128"/>
            </a:pPr>
            <a:r>
              <a:rPr lang="en-US" dirty="0"/>
              <a:t>It is easy to try to implement these measures, it is hard to get them right</a:t>
            </a:r>
          </a:p>
          <a:p>
            <a:pPr marL="524255" indent="-524255" defTabSz="2096971">
              <a:spcBef>
                <a:spcPts val="3800"/>
              </a:spcBef>
              <a:defRPr sz="4128"/>
            </a:pPr>
            <a:r>
              <a:rPr lang="en-US" dirty="0"/>
              <a:t>Financial:</a:t>
            </a:r>
          </a:p>
          <a:p>
            <a:pPr marL="1133855" lvl="1" indent="-524255" defTabSz="2096971">
              <a:spcBef>
                <a:spcPts val="3800"/>
              </a:spcBef>
              <a:defRPr sz="4128"/>
            </a:pPr>
            <a:r>
              <a:rPr lang="en-US" dirty="0"/>
              <a:t>Implementing these measures takes time and resources</a:t>
            </a:r>
            <a:endParaRPr dirty="0"/>
          </a:p>
        </p:txBody>
      </p:sp>
      <p:sp>
        <p:nvSpPr>
          <p:cNvPr id="3" name="Text Placeholder 2">
            <a:extLst>
              <a:ext uri="{FF2B5EF4-FFF2-40B4-BE49-F238E27FC236}">
                <a16:creationId xmlns:a16="http://schemas.microsoft.com/office/drawing/2014/main" id="{7B3C4747-B4B3-D34E-9A6A-13429001284C}"/>
              </a:ext>
            </a:extLst>
          </p:cNvPr>
          <p:cNvSpPr>
            <a:spLocks noGrp="1"/>
          </p:cNvSpPr>
          <p:nvPr>
            <p:ph type="body" sz="quarter" idx="21"/>
          </p:nvPr>
        </p:nvSpPr>
        <p:spPr/>
        <p:txBody>
          <a:bodyPr/>
          <a:lstStyle/>
          <a:p>
            <a:r>
              <a:rPr lang="en-US" dirty="0"/>
              <a:t>Consider various costs:</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OWASP Top Security Risks"/>
          <p:cNvSpPr txBox="1">
            <a:spLocks noGrp="1"/>
          </p:cNvSpPr>
          <p:nvPr>
            <p:ph type="title"/>
          </p:nvPr>
        </p:nvSpPr>
        <p:spPr>
          <a:prstGeom prst="rect">
            <a:avLst/>
          </a:prstGeom>
        </p:spPr>
        <p:txBody>
          <a:bodyPr/>
          <a:lstStyle/>
          <a:p>
            <a:r>
              <a:t>OWASP Top Security Risks</a:t>
            </a:r>
          </a:p>
        </p:txBody>
      </p:sp>
      <p:sp>
        <p:nvSpPr>
          <p:cNvPr id="217" name="All 10: https://owasp.org/www-project-top-te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All 10: </a:t>
            </a:r>
            <a:r>
              <a:rPr u="sng" dirty="0">
                <a:hlinkClick r:id="rId3"/>
              </a:rPr>
              <a:t>https://owasp.org/www-project-top-ten/</a:t>
            </a:r>
          </a:p>
        </p:txBody>
      </p:sp>
      <p:sp>
        <p:nvSpPr>
          <p:cNvPr id="218" name="Code injection (various forms - SQL/command line/XSS/XML/deserialization)…"/>
          <p:cNvSpPr txBox="1">
            <a:spLocks noGrp="1"/>
          </p:cNvSpPr>
          <p:nvPr>
            <p:ph type="body" idx="1"/>
          </p:nvPr>
        </p:nvSpPr>
        <p:spPr>
          <a:prstGeom prst="rect">
            <a:avLst/>
          </a:prstGeom>
        </p:spPr>
        <p:txBody>
          <a:bodyPr/>
          <a:lstStyle/>
          <a:p>
            <a:r>
              <a:rPr lang="en-US" dirty="0"/>
              <a:t>Broken authentication + access control</a:t>
            </a:r>
          </a:p>
          <a:p>
            <a:r>
              <a:rPr lang="en-US" dirty="0"/>
              <a:t>Cryptographic failures</a:t>
            </a:r>
          </a:p>
          <a:p>
            <a:r>
              <a:rPr dirty="0"/>
              <a:t>Code injection (various forms - SQL/command line/XSS/XML/deserialization)</a:t>
            </a:r>
          </a:p>
          <a:p>
            <a:r>
              <a:rPr dirty="0"/>
              <a:t>Weakly protected sensitive data</a:t>
            </a:r>
          </a:p>
          <a:p>
            <a:r>
              <a:rPr dirty="0"/>
              <a:t>Using components with known vulnerabilities</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dirty="0"/>
              <a:t>Broken Authentication + Access Control</a:t>
            </a:r>
          </a:p>
        </p:txBody>
      </p:sp>
      <p:sp>
        <p:nvSpPr>
          <p:cNvPr id="222" name="Implement multi-factor authentication…"/>
          <p:cNvSpPr txBox="1">
            <a:spLocks noGrp="1"/>
          </p:cNvSpPr>
          <p:nvPr>
            <p:ph type="body" sz="half" idx="1"/>
          </p:nvPr>
        </p:nvSpPr>
        <p:spPr>
          <a:xfrm>
            <a:off x="1206500" y="4248504"/>
            <a:ext cx="14687199" cy="8256012"/>
          </a:xfrm>
          <a:prstGeom prst="rect">
            <a:avLst/>
          </a:prstGeom>
        </p:spPr>
        <p:txBody>
          <a:bodyPr/>
          <a:lstStyle/>
          <a:p>
            <a:r>
              <a:t>Implement multi-factor authentication</a:t>
            </a:r>
          </a:p>
          <a:p>
            <a:r>
              <a:t>Implement weak-password checks</a:t>
            </a:r>
          </a:p>
          <a:p>
            <a:r>
              <a:t>Apply per-record access control</a:t>
            </a:r>
          </a:p>
          <a:p>
            <a:r>
              <a:t>Harden account creation, password reset pathways</a:t>
            </a:r>
          </a:p>
          <a:p>
            <a:r>
              <a:t>The software engineering approach: rely on a trusted component</a:t>
            </a:r>
          </a:p>
        </p:txBody>
      </p:sp>
      <p:pic>
        <p:nvPicPr>
          <p:cNvPr id="223" name="Image" descr="Image"/>
          <p:cNvPicPr>
            <a:picLocks noChangeAspect="1"/>
          </p:cNvPicPr>
          <p:nvPr/>
        </p:nvPicPr>
        <p:blipFill>
          <a:blip r:embed="rId3"/>
          <a:stretch>
            <a:fillRect/>
          </a:stretch>
        </p:blipFill>
        <p:spPr>
          <a:xfrm>
            <a:off x="15706294" y="6392847"/>
            <a:ext cx="8458201" cy="6007101"/>
          </a:xfrm>
          <a:prstGeom prst="rect">
            <a:avLst/>
          </a:prstGeom>
          <a:ln w="12700">
            <a:miter lim="400000"/>
          </a:ln>
        </p:spPr>
      </p:pic>
      <p:sp>
        <p:nvSpPr>
          <p:cNvPr id="224" name="https://auth0.com"/>
          <p:cNvSpPr txBox="1"/>
          <p:nvPr/>
        </p:nvSpPr>
        <p:spPr>
          <a:xfrm>
            <a:off x="18661329" y="12165638"/>
            <a:ext cx="2548129"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5"/>
              </a:rPr>
              <a:t>https://auth0.com</a:t>
            </a:r>
          </a:p>
        </p:txBody>
      </p:sp>
      <p:sp>
        <p:nvSpPr>
          <p:cNvPr id="225" name="Auth0"/>
          <p:cNvSpPr txBox="1"/>
          <p:nvPr/>
        </p:nvSpPr>
        <p:spPr>
          <a:xfrm>
            <a:off x="19154731" y="6215207"/>
            <a:ext cx="1561326" cy="7214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100" b="1">
                <a:solidFill>
                  <a:srgbClr val="000000"/>
                </a:solidFill>
              </a:defRPr>
            </a:lvl1pPr>
          </a:lstStyle>
          <a:p>
            <a:r>
              <a:t>Auth0</a:t>
            </a:r>
          </a:p>
        </p:txBody>
      </p:sp>
      <p:sp>
        <p:nvSpPr>
          <p:cNvPr id="3" name="Text Placeholder 2">
            <a:extLst>
              <a:ext uri="{FF2B5EF4-FFF2-40B4-BE49-F238E27FC236}">
                <a16:creationId xmlns:a16="http://schemas.microsoft.com/office/drawing/2014/main" id="{1628F990-70DB-0743-9596-9F8F08110462}"/>
              </a:ext>
            </a:extLst>
          </p:cNvPr>
          <p:cNvSpPr>
            <a:spLocks noGrp="1"/>
          </p:cNvSpPr>
          <p:nvPr>
            <p:ph type="body" sz="quarter" idx="21"/>
          </p:nvPr>
        </p:nvSpPr>
        <p:spPr/>
        <p:txBody>
          <a:bodyPr/>
          <a:lstStyle/>
          <a:p>
            <a:r>
              <a:rPr lang="en-US" dirty="0"/>
              <a:t>OWASP #1</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id="{5AD61478-9A4A-2B48-92FC-9E1C3075FEA7}"/>
              </a:ext>
            </a:extLst>
          </p:cNvPr>
          <p:cNvPicPr>
            <a:picLocks noChangeAspect="1"/>
          </p:cNvPicPr>
          <p:nvPr/>
        </p:nvPicPr>
        <p:blipFill>
          <a:blip r:embed="rId3"/>
          <a:stretch>
            <a:fillRect/>
          </a:stretch>
        </p:blipFill>
        <p:spPr>
          <a:xfrm>
            <a:off x="13363737" y="3542493"/>
            <a:ext cx="11223463" cy="6870580"/>
          </a:xfrm>
          <a:prstGeom prst="rect">
            <a:avLst/>
          </a:prstGeom>
          <a:ln w="12700">
            <a:miter lim="400000"/>
          </a:ln>
        </p:spPr>
      </p:pic>
      <p:sp>
        <p:nvSpPr>
          <p:cNvPr id="220" name="Broken Authentication + Access Control"/>
          <p:cNvSpPr txBox="1">
            <a:spLocks noGrp="1"/>
          </p:cNvSpPr>
          <p:nvPr>
            <p:ph type="title"/>
          </p:nvPr>
        </p:nvSpPr>
        <p:spPr>
          <a:prstGeom prst="rect">
            <a:avLst/>
          </a:prstGeom>
        </p:spPr>
        <p:txBody>
          <a:bodyPr/>
          <a:lstStyle/>
          <a:p>
            <a:r>
              <a:rPr lang="en-US" dirty="0"/>
              <a:t>Cryptographic Failures</a:t>
            </a:r>
            <a:endParaRPr dirty="0"/>
          </a:p>
        </p:txBody>
      </p:sp>
      <p:sp>
        <p:nvSpPr>
          <p:cNvPr id="222" name="Implement multi-factor authentication…"/>
          <p:cNvSpPr txBox="1">
            <a:spLocks noGrp="1"/>
          </p:cNvSpPr>
          <p:nvPr>
            <p:ph type="body" sz="half" idx="1"/>
          </p:nvPr>
        </p:nvSpPr>
        <p:spPr>
          <a:xfrm>
            <a:off x="1206500" y="4248504"/>
            <a:ext cx="12738100" cy="8256012"/>
          </a:xfrm>
          <a:prstGeom prst="rect">
            <a:avLst/>
          </a:prstGeom>
        </p:spPr>
        <p:txBody>
          <a:bodyPr/>
          <a:lstStyle/>
          <a:p>
            <a:r>
              <a:rPr lang="en-US" dirty="0"/>
              <a:t>Enforce encryption on all communication</a:t>
            </a:r>
          </a:p>
          <a:p>
            <a:r>
              <a:rPr lang="en-US" dirty="0"/>
              <a:t>Validate SSL certificates; rotate certificates regularly</a:t>
            </a:r>
          </a:p>
          <a:p>
            <a:r>
              <a:rPr lang="en-US" dirty="0"/>
              <a:t>Protect user-data at rest (passwords, credit card numbers, </a:t>
            </a:r>
            <a:r>
              <a:rPr lang="en-US" dirty="0" err="1"/>
              <a:t>etc</a:t>
            </a:r>
            <a:r>
              <a:rPr lang="en-US" dirty="0"/>
              <a:t>)</a:t>
            </a:r>
          </a:p>
          <a:p>
            <a:r>
              <a:rPr lang="en-US" dirty="0"/>
              <a:t>Protect application “secrets” (e.g. signing keys)</a:t>
            </a:r>
            <a:endParaRPr dirty="0"/>
          </a:p>
        </p:txBody>
      </p:sp>
      <p:sp>
        <p:nvSpPr>
          <p:cNvPr id="3" name="Text Placeholder 2">
            <a:extLst>
              <a:ext uri="{FF2B5EF4-FFF2-40B4-BE49-F238E27FC236}">
                <a16:creationId xmlns:a16="http://schemas.microsoft.com/office/drawing/2014/main" id="{1628F990-70DB-0743-9596-9F8F08110462}"/>
              </a:ext>
            </a:extLst>
          </p:cNvPr>
          <p:cNvSpPr>
            <a:spLocks noGrp="1"/>
          </p:cNvSpPr>
          <p:nvPr>
            <p:ph type="body" sz="quarter" idx="21"/>
          </p:nvPr>
        </p:nvSpPr>
        <p:spPr/>
        <p:txBody>
          <a:bodyPr/>
          <a:lstStyle/>
          <a:p>
            <a:r>
              <a:rPr lang="en-US" dirty="0"/>
              <a:t>OWASP #2</a:t>
            </a:r>
          </a:p>
        </p:txBody>
      </p:sp>
      <p:sp>
        <p:nvSpPr>
          <p:cNvPr id="9" name="“A Measurement Study of Google Play,” Viennot et al, SIGMETRICS ‘14">
            <a:extLst>
              <a:ext uri="{FF2B5EF4-FFF2-40B4-BE49-F238E27FC236}">
                <a16:creationId xmlns:a16="http://schemas.microsoft.com/office/drawing/2014/main" id="{B287A92E-5633-EE42-BD21-B34AA82414C3}"/>
              </a:ext>
            </a:extLst>
          </p:cNvPr>
          <p:cNvSpPr txBox="1"/>
          <p:nvPr/>
        </p:nvSpPr>
        <p:spPr>
          <a:xfrm>
            <a:off x="14084589" y="10217183"/>
            <a:ext cx="9835897"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“A Measurement Study of Google Play,” </a:t>
            </a:r>
            <a:r>
              <a:rPr dirty="0" err="1"/>
              <a:t>Viennot</a:t>
            </a:r>
            <a:r>
              <a:rPr dirty="0"/>
              <a:t> et al, SIGMETRICS ‘14</a:t>
            </a:r>
          </a:p>
        </p:txBody>
      </p:sp>
    </p:spTree>
    <p:extLst>
      <p:ext uri="{BB962C8B-B14F-4D97-AF65-F5344CB8AC3E}">
        <p14:creationId xmlns:p14="http://schemas.microsoft.com/office/powerpoint/2010/main" val="182806458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Hardcoded Credentials: Automated Checker"/>
          <p:cNvSpPr txBox="1">
            <a:spLocks noGrp="1"/>
          </p:cNvSpPr>
          <p:nvPr>
            <p:ph type="title"/>
          </p:nvPr>
        </p:nvSpPr>
        <p:spPr>
          <a:prstGeom prst="rect">
            <a:avLst/>
          </a:prstGeom>
        </p:spPr>
        <p:txBody>
          <a:bodyPr/>
          <a:lstStyle>
            <a:lvl1pPr defTabSz="2413955">
              <a:defRPr sz="8415" spc="-168"/>
            </a:lvl1pPr>
          </a:lstStyle>
          <a:p>
            <a:r>
              <a:t>Hardcoded Credentials: Automated Checker</a:t>
            </a:r>
          </a:p>
        </p:txBody>
      </p:sp>
      <p:sp>
        <p:nvSpPr>
          <p:cNvPr id="237" name="GitGuardian (Launched in 2017)"/>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u="sng">
                <a:hlinkClick r:id="rId3"/>
              </a:rPr>
              <a:t>GitGuardian</a:t>
            </a:r>
            <a:r>
              <a:t> (Launched in 2017)</a:t>
            </a:r>
          </a:p>
        </p:txBody>
      </p:sp>
      <p:sp>
        <p:nvSpPr>
          <p:cNvPr id="238" name="Slide bullet text"/>
          <p:cNvSpPr txBox="1">
            <a:spLocks noGrp="1"/>
          </p:cNvSpPr>
          <p:nvPr>
            <p:ph type="body" idx="1"/>
          </p:nvPr>
        </p:nvSpPr>
        <p:spPr>
          <a:prstGeom prst="rect">
            <a:avLst/>
          </a:prstGeom>
        </p:spPr>
        <p:txBody>
          <a:bodyPr/>
          <a:lstStyle/>
          <a:p>
            <a:endParaRPr/>
          </a:p>
        </p:txBody>
      </p:sp>
      <p:pic>
        <p:nvPicPr>
          <p:cNvPr id="239" name="Image" descr="Image"/>
          <p:cNvPicPr>
            <a:picLocks noChangeAspect="1"/>
          </p:cNvPicPr>
          <p:nvPr/>
        </p:nvPicPr>
        <p:blipFill>
          <a:blip r:embed="rId4"/>
          <a:stretch>
            <a:fillRect/>
          </a:stretch>
        </p:blipFill>
        <p:spPr>
          <a:xfrm>
            <a:off x="4686300" y="3954793"/>
            <a:ext cx="15011400" cy="11468101"/>
          </a:xfrm>
          <a:prstGeom prst="rect">
            <a:avLst/>
          </a:prstGeom>
          <a:ln w="12700">
            <a:miter lim="400000"/>
          </a:ln>
        </p:spPr>
      </p:pic>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lstStyle/>
          <a:p>
            <a:r>
              <a:rPr lang="en-US" dirty="0"/>
              <a:t>Cryptographic Failures</a:t>
            </a:r>
          </a:p>
        </p:txBody>
      </p:sp>
      <p:sp>
        <p:nvSpPr>
          <p:cNvPr id="3" name="Text Placeholder 2">
            <a:extLst>
              <a:ext uri="{FF2B5EF4-FFF2-40B4-BE49-F238E27FC236}">
                <a16:creationId xmlns:a16="http://schemas.microsoft.com/office/drawing/2014/main" id="{A716A126-65E5-DB49-A7A0-65FD2FEDBF75}"/>
              </a:ext>
            </a:extLst>
          </p:cNvPr>
          <p:cNvSpPr>
            <a:spLocks noGrp="1"/>
          </p:cNvSpPr>
          <p:nvPr>
            <p:ph type="body" sz="quarter" idx="21"/>
          </p:nvPr>
        </p:nvSpPr>
        <p:spPr/>
        <p:txBody>
          <a:bodyPr/>
          <a:lstStyle/>
          <a:p>
            <a:r>
              <a:rPr lang="en-US" dirty="0"/>
              <a:t>Secret detection tools are not enough</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type="body" idx="1"/>
          </p:nvPr>
        </p:nvSpPr>
        <p:spPr/>
        <p:txBody>
          <a:bodyPr/>
          <a:lstStyle/>
          <a:p>
            <a:r>
              <a:rPr lang="en-US" dirty="0"/>
              <a:t>Industrial study of secret detection tool in a large software services company with over 1,000 developers, operating for over 10 years</a:t>
            </a:r>
          </a:p>
          <a:p>
            <a:r>
              <a:rPr lang="en-US" dirty="0"/>
              <a:t>What do developers do when they get warnings of secrets in repository?</a:t>
            </a:r>
          </a:p>
          <a:p>
            <a:pPr lvl="1"/>
            <a:r>
              <a:rPr lang="en-US" dirty="0"/>
              <a:t>49% remove the secrets; 51% bypass the warning</a:t>
            </a:r>
          </a:p>
          <a:p>
            <a:r>
              <a:rPr lang="en-US" dirty="0"/>
              <a:t>Why do developers bypass warnings?</a:t>
            </a:r>
          </a:p>
          <a:p>
            <a:pPr lvl="1"/>
            <a:r>
              <a:rPr lang="en-US" dirty="0"/>
              <a:t>44% report false positives, 6% are already exposed secrets, remaining are “development-related” reasons, e.g. “not a production credential” or “no significant security value”</a:t>
            </a:r>
          </a:p>
          <a:p>
            <a:endParaRPr lang="en-US" dirty="0"/>
          </a:p>
        </p:txBody>
      </p:sp>
      <p:sp>
        <p:nvSpPr>
          <p:cNvPr id="6" name="TextBox 5">
            <a:extLst>
              <a:ext uri="{FF2B5EF4-FFF2-40B4-BE49-F238E27FC236}">
                <a16:creationId xmlns:a16="http://schemas.microsoft.com/office/drawing/2014/main" id="{738664A1-DA08-294D-847B-632B1C3EFD29}"/>
              </a:ext>
            </a:extLst>
          </p:cNvPr>
          <p:cNvSpPr txBox="1"/>
          <p:nvPr/>
        </p:nvSpPr>
        <p:spPr>
          <a:xfrm>
            <a:off x="4216400" y="12515671"/>
            <a:ext cx="154178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i="0" u="none" strike="noStrike" dirty="0">
                <a:solidFill>
                  <a:srgbClr val="333333"/>
                </a:solidFill>
                <a:effectLst/>
                <a:latin typeface="Georgia" panose="02040502050405020303" pitchFamily="18" charset="0"/>
              </a:rPr>
              <a:t>“Why secret detection tools are not enough: It’s not just about false positives - An industrial case </a:t>
            </a:r>
            <a:r>
              <a:rPr lang="en-US" dirty="0">
                <a:solidFill>
                  <a:srgbClr val="333333"/>
                </a:solidFill>
                <a:latin typeface="Georgia" panose="02040502050405020303" pitchFamily="18" charset="0"/>
              </a:rPr>
              <a:t>study”</a:t>
            </a:r>
          </a:p>
          <a:p>
            <a:r>
              <a:rPr lang="en-US" dirty="0">
                <a:solidFill>
                  <a:srgbClr val="333333"/>
                </a:solidFill>
                <a:latin typeface="Georgia" panose="02040502050405020303" pitchFamily="18" charset="0"/>
              </a:rPr>
              <a:t>Md </a:t>
            </a:r>
            <a:r>
              <a:rPr lang="en-US" dirty="0" err="1">
                <a:solidFill>
                  <a:srgbClr val="333333"/>
                </a:solidFill>
                <a:latin typeface="Georgia" panose="02040502050405020303" pitchFamily="18" charset="0"/>
              </a:rPr>
              <a:t>Rayhanur</a:t>
            </a:r>
            <a:r>
              <a:rPr lang="en-US" dirty="0">
                <a:solidFill>
                  <a:srgbClr val="333333"/>
                </a:solidFill>
                <a:latin typeface="Georgia" panose="02040502050405020303" pitchFamily="18" charset="0"/>
              </a:rPr>
              <a:t> Rahman, </a:t>
            </a:r>
            <a:r>
              <a:rPr lang="en-US" dirty="0" err="1">
                <a:solidFill>
                  <a:srgbClr val="333333"/>
                </a:solidFill>
                <a:latin typeface="Georgia" panose="02040502050405020303" pitchFamily="18" charset="0"/>
              </a:rPr>
              <a:t>Nasif</a:t>
            </a:r>
            <a:r>
              <a:rPr lang="en-US" dirty="0">
                <a:solidFill>
                  <a:srgbClr val="333333"/>
                </a:solidFill>
                <a:latin typeface="Georgia" panose="02040502050405020303" pitchFamily="18" charset="0"/>
              </a:rPr>
              <a:t> Imtiaz, Margaret-Anne </a:t>
            </a:r>
            <a:r>
              <a:rPr lang="en-US" dirty="0" err="1">
                <a:solidFill>
                  <a:srgbClr val="333333"/>
                </a:solidFill>
                <a:latin typeface="Georgia" panose="02040502050405020303" pitchFamily="18" charset="0"/>
              </a:rPr>
              <a:t>Storey</a:t>
            </a:r>
            <a:r>
              <a:rPr lang="en-US" dirty="0">
                <a:solidFill>
                  <a:srgbClr val="333333"/>
                </a:solidFill>
                <a:latin typeface="Georgia" panose="02040502050405020303" pitchFamily="18" charset="0"/>
              </a:rPr>
              <a:t> &amp; Laurie Williams  </a:t>
            </a:r>
            <a:r>
              <a:rPr lang="en-US" dirty="0">
                <a:solidFill>
                  <a:srgbClr val="333333"/>
                </a:solidFill>
                <a:latin typeface="Georgia" panose="02040502050405020303" pitchFamily="18" charset="0"/>
                <a:hlinkClick r:id="rId3"/>
              </a:rPr>
              <a:t>https://link.springer.com/article/10.1007/s10664-021-10109-y</a:t>
            </a:r>
            <a:r>
              <a:rPr lang="en-US" dirty="0">
                <a:solidFill>
                  <a:srgbClr val="333333"/>
                </a:solidFill>
                <a:latin typeface="Georgia" panose="02040502050405020303" pitchFamily="18" charset="0"/>
              </a:rPr>
              <a:t> </a:t>
            </a:r>
            <a:endParaRPr lang="en-US" dirty="0"/>
          </a:p>
        </p:txBody>
      </p:sp>
    </p:spTree>
    <p:extLst>
      <p:ext uri="{BB962C8B-B14F-4D97-AF65-F5344CB8AC3E}">
        <p14:creationId xmlns:p14="http://schemas.microsoft.com/office/powerpoint/2010/main" val="126056709"/>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lstStyle/>
          <a:p>
            <a:r>
              <a:rPr lang="en-US" dirty="0"/>
              <a:t>Cryptographic Failures</a:t>
            </a:r>
          </a:p>
        </p:txBody>
      </p:sp>
      <p:sp>
        <p:nvSpPr>
          <p:cNvPr id="3" name="Text Placeholder 2">
            <a:extLst>
              <a:ext uri="{FF2B5EF4-FFF2-40B4-BE49-F238E27FC236}">
                <a16:creationId xmlns:a16="http://schemas.microsoft.com/office/drawing/2014/main" id="{A716A126-65E5-DB49-A7A0-65FD2FEDBF75}"/>
              </a:ext>
            </a:extLst>
          </p:cNvPr>
          <p:cNvSpPr>
            <a:spLocks noGrp="1"/>
          </p:cNvSpPr>
          <p:nvPr>
            <p:ph type="body" sz="quarter" idx="21"/>
          </p:nvPr>
        </p:nvSpPr>
        <p:spPr/>
        <p:txBody>
          <a:bodyPr>
            <a:normAutofit fontScale="77500" lnSpcReduction="20000"/>
          </a:bodyPr>
          <a:lstStyle/>
          <a:p>
            <a:r>
              <a:rPr lang="en-US" dirty="0"/>
              <a:t>Secret management tools (“Vaults”) centralize points of failure, and automates:</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type="body" idx="1"/>
          </p:nvPr>
        </p:nvSpPr>
        <p:spPr>
          <a:xfrm>
            <a:off x="1206500" y="4248504"/>
            <a:ext cx="10375900" cy="8256012"/>
          </a:xfrm>
        </p:spPr>
        <p:txBody>
          <a:bodyPr>
            <a:normAutofit/>
          </a:bodyPr>
          <a:lstStyle/>
          <a:p>
            <a:r>
              <a:rPr lang="en-US" dirty="0"/>
              <a:t>Authorizing access to secrets</a:t>
            </a:r>
          </a:p>
          <a:p>
            <a:r>
              <a:rPr lang="en-US" dirty="0"/>
              <a:t>Providing time-limited secrets</a:t>
            </a:r>
          </a:p>
          <a:p>
            <a:r>
              <a:rPr lang="en-US" dirty="0"/>
              <a:t>Audit secret access</a:t>
            </a:r>
          </a:p>
          <a:p>
            <a:endParaRPr lang="en-US" dirty="0"/>
          </a:p>
          <a:p>
            <a:endParaRPr lang="en-US" dirty="0"/>
          </a:p>
        </p:txBody>
      </p:sp>
      <p:pic>
        <p:nvPicPr>
          <p:cNvPr id="5" name="Picture 4">
            <a:extLst>
              <a:ext uri="{FF2B5EF4-FFF2-40B4-BE49-F238E27FC236}">
                <a16:creationId xmlns:a16="http://schemas.microsoft.com/office/drawing/2014/main" id="{AEDC51C0-DCA2-7D42-93CF-0B0D86DEAC36}"/>
              </a:ext>
            </a:extLst>
          </p:cNvPr>
          <p:cNvPicPr>
            <a:picLocks noChangeAspect="1"/>
          </p:cNvPicPr>
          <p:nvPr/>
        </p:nvPicPr>
        <p:blipFill>
          <a:blip r:embed="rId3"/>
          <a:stretch>
            <a:fillRect/>
          </a:stretch>
        </p:blipFill>
        <p:spPr>
          <a:xfrm>
            <a:off x="11510486" y="4343400"/>
            <a:ext cx="12492514" cy="7404100"/>
          </a:xfrm>
          <a:prstGeom prst="rect">
            <a:avLst/>
          </a:prstGeom>
        </p:spPr>
      </p:pic>
      <p:sp>
        <p:nvSpPr>
          <p:cNvPr id="7" name="TextBox 6">
            <a:extLst>
              <a:ext uri="{FF2B5EF4-FFF2-40B4-BE49-F238E27FC236}">
                <a16:creationId xmlns:a16="http://schemas.microsoft.com/office/drawing/2014/main" id="{E88A4AFC-A4C7-DC46-8AFB-EB58F4DD01C8}"/>
              </a:ext>
            </a:extLst>
          </p:cNvPr>
          <p:cNvSpPr txBox="1"/>
          <p:nvPr/>
        </p:nvSpPr>
        <p:spPr>
          <a:xfrm>
            <a:off x="11162651" y="12228572"/>
            <a:ext cx="12117100" cy="8412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r>
              <a:rPr lang="en-US" dirty="0"/>
              <a:t>Example platform: </a:t>
            </a:r>
            <a:r>
              <a:rPr lang="en-US" dirty="0" err="1"/>
              <a:t>HashiCorp</a:t>
            </a:r>
            <a:r>
              <a:rPr lang="en-US" dirty="0"/>
              <a:t> Vault (open source, or cloud-hosted)</a:t>
            </a:r>
          </a:p>
          <a:p>
            <a:r>
              <a:rPr lang="en-US" dirty="0">
                <a:hlinkClick r:id="rId4"/>
              </a:rPr>
              <a:t>https://learn.hashicorp.com/tutorials/vault/getting-started-intro?in=vault/getting-started</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2212826198"/>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ross-site Scripting"/>
          <p:cNvSpPr txBox="1">
            <a:spLocks noGrp="1"/>
          </p:cNvSpPr>
          <p:nvPr>
            <p:ph type="title"/>
          </p:nvPr>
        </p:nvSpPr>
        <p:spPr>
          <a:prstGeom prst="rect">
            <a:avLst/>
          </a:prstGeom>
        </p:spPr>
        <p:txBody>
          <a:bodyPr/>
          <a:lstStyle/>
          <a:p>
            <a:r>
              <a:rPr lang="en-US" dirty="0"/>
              <a:t>Code Injection</a:t>
            </a:r>
            <a:endParaRPr dirty="0"/>
          </a:p>
        </p:txBody>
      </p:sp>
      <p:sp>
        <p:nvSpPr>
          <p:cNvPr id="205" name="How to fix i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OWASP #3</a:t>
            </a:r>
            <a:endParaRPr dirty="0"/>
          </a:p>
        </p:txBody>
      </p:sp>
      <p:sp>
        <p:nvSpPr>
          <p:cNvPr id="206" name="Sanitize user-controlled inputs (remove HTML)…"/>
          <p:cNvSpPr txBox="1">
            <a:spLocks noGrp="1"/>
          </p:cNvSpPr>
          <p:nvPr>
            <p:ph type="body" sz="half" idx="1"/>
          </p:nvPr>
        </p:nvSpPr>
        <p:spPr>
          <a:xfrm>
            <a:off x="1206500" y="4248504"/>
            <a:ext cx="12041285" cy="8256012"/>
          </a:xfrm>
          <a:prstGeom prst="rect">
            <a:avLst/>
          </a:prstGeom>
        </p:spPr>
        <p:txBody>
          <a:bodyPr/>
          <a:lstStyle/>
          <a:p>
            <a:pPr>
              <a:defRPr b="1"/>
            </a:pPr>
            <a:r>
              <a:rPr dirty="0"/>
              <a:t>Sanitize</a:t>
            </a:r>
            <a:r>
              <a:rPr b="0" dirty="0"/>
              <a:t> user-controlled inputs (remove HTML)</a:t>
            </a:r>
          </a:p>
          <a:p>
            <a:pPr>
              <a:defRPr b="1"/>
            </a:pPr>
            <a:r>
              <a:rPr b="0" dirty="0"/>
              <a:t>Use tools like LGTM to detect vulnerable data flows</a:t>
            </a:r>
          </a:p>
          <a:p>
            <a:pPr>
              <a:defRPr b="1"/>
            </a:pPr>
            <a:r>
              <a:rPr b="0" dirty="0"/>
              <a:t>Use middleware that side-steps the problem (e.g. return data as JSON, client puts that data into React component)</a:t>
            </a:r>
          </a:p>
        </p:txBody>
      </p:sp>
      <p:pic>
        <p:nvPicPr>
          <p:cNvPr id="207" name="Image" descr="Image"/>
          <p:cNvPicPr>
            <a:picLocks noChangeAspect="1"/>
          </p:cNvPicPr>
          <p:nvPr/>
        </p:nvPicPr>
        <p:blipFill>
          <a:blip r:embed="rId3"/>
          <a:stretch>
            <a:fillRect/>
          </a:stretch>
        </p:blipFill>
        <p:spPr>
          <a:xfrm>
            <a:off x="13154034" y="3944209"/>
            <a:ext cx="11201401" cy="8864601"/>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ecurity isn't (always) free"/>
          <p:cNvSpPr txBox="1">
            <a:spLocks noGrp="1"/>
          </p:cNvSpPr>
          <p:nvPr>
            <p:ph type="title"/>
          </p:nvPr>
        </p:nvSpPr>
        <p:spPr>
          <a:prstGeom prst="rect">
            <a:avLst/>
          </a:prstGeom>
        </p:spPr>
        <p:txBody>
          <a:bodyPr/>
          <a:lstStyle/>
          <a:p>
            <a:r>
              <a:t>Security isn't (always) free</a:t>
            </a:r>
          </a:p>
        </p:txBody>
      </p:sp>
      <p:sp>
        <p:nvSpPr>
          <p:cNvPr id="140" name="In software, as in the real worl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In software, as in the real world…</a:t>
            </a:r>
          </a:p>
        </p:txBody>
      </p:sp>
      <p:sp>
        <p:nvSpPr>
          <p:cNvPr id="141" name="You just moved to a new house, someone just moved out of it. What do you do to protect your belongings/property?…"/>
          <p:cNvSpPr txBox="1">
            <a:spLocks noGrp="1"/>
          </p:cNvSpPr>
          <p:nvPr>
            <p:ph type="body" idx="1"/>
          </p:nvPr>
        </p:nvSpPr>
        <p:spPr>
          <a:xfrm>
            <a:off x="1206500" y="4248504"/>
            <a:ext cx="14709003" cy="8256012"/>
          </a:xfrm>
          <a:prstGeom prst="rect">
            <a:avLst/>
          </a:prstGeom>
        </p:spPr>
        <p:txBody>
          <a:bodyPr/>
          <a:lstStyle/>
          <a:p>
            <a:r>
              <a:rPr dirty="0"/>
              <a:t>You just moved to a new house, someone just moved out of it. What do you do to protect your belongings/property?</a:t>
            </a:r>
          </a:p>
          <a:p>
            <a:r>
              <a:rPr dirty="0"/>
              <a:t>Do you change the locks?</a:t>
            </a:r>
          </a:p>
          <a:p>
            <a:r>
              <a:rPr dirty="0"/>
              <a:t>Do you buy security cameras?</a:t>
            </a:r>
          </a:p>
          <a:p>
            <a:r>
              <a:rPr dirty="0"/>
              <a:t>Do you hire a security guard?</a:t>
            </a:r>
          </a:p>
          <a:p>
            <a:r>
              <a:rPr dirty="0"/>
              <a:t>Do you even bother locking the door?</a:t>
            </a:r>
          </a:p>
        </p:txBody>
      </p:sp>
      <p:pic>
        <p:nvPicPr>
          <p:cNvPr id="1026" name="Picture 2" descr="brown wooden bench on front of white concrete house">
            <a:extLst>
              <a:ext uri="{FF2B5EF4-FFF2-40B4-BE49-F238E27FC236}">
                <a16:creationId xmlns:a16="http://schemas.microsoft.com/office/drawing/2014/main" id="{0A780290-61E0-594C-937F-3FF8932E1E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77"/>
          <a:stretch/>
        </p:blipFill>
        <p:spPr bwMode="auto">
          <a:xfrm>
            <a:off x="15884791" y="2871375"/>
            <a:ext cx="8499209" cy="9525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4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41">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4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41">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4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1" build="p" bldLvl="5" animBg="1" advAuto="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Detecting Weaknesses in Apps with Static Analysis"/>
          <p:cNvSpPr txBox="1">
            <a:spLocks noGrp="1"/>
          </p:cNvSpPr>
          <p:nvPr>
            <p:ph type="title"/>
          </p:nvPr>
        </p:nvSpPr>
        <p:spPr>
          <a:prstGeom prst="rect">
            <a:avLst/>
          </a:prstGeom>
        </p:spPr>
        <p:txBody>
          <a:bodyPr/>
          <a:lstStyle>
            <a:lvl1pPr defTabSz="2096971">
              <a:defRPr sz="7310" spc="-146"/>
            </a:lvl1pPr>
          </a:lstStyle>
          <a:p>
            <a:r>
              <a:rPr dirty="0"/>
              <a:t>Detecting Weaknesses in Apps with Static Analysis</a:t>
            </a:r>
          </a:p>
        </p:txBody>
      </p:sp>
      <p:sp>
        <p:nvSpPr>
          <p:cNvPr id="210" name="LGTM + CodeQL"/>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LGTM + CodeQL</a:t>
            </a:r>
          </a:p>
        </p:txBody>
      </p:sp>
      <p:pic>
        <p:nvPicPr>
          <p:cNvPr id="211" name="Image" descr="Image"/>
          <p:cNvPicPr>
            <a:picLocks noChangeAspect="1"/>
          </p:cNvPicPr>
          <p:nvPr/>
        </p:nvPicPr>
        <p:blipFill>
          <a:blip r:embed="rId3"/>
          <a:stretch>
            <a:fillRect/>
          </a:stretch>
        </p:blipFill>
        <p:spPr>
          <a:xfrm>
            <a:off x="16142761" y="11041708"/>
            <a:ext cx="7226301" cy="914401"/>
          </a:xfrm>
          <a:prstGeom prst="rect">
            <a:avLst/>
          </a:prstGeom>
          <a:ln w="12700">
            <a:miter lim="400000"/>
          </a:ln>
        </p:spPr>
      </p:pic>
      <p:pic>
        <p:nvPicPr>
          <p:cNvPr id="212" name="Image" descr="Image"/>
          <p:cNvPicPr>
            <a:picLocks noChangeAspect="1"/>
          </p:cNvPicPr>
          <p:nvPr/>
        </p:nvPicPr>
        <p:blipFill>
          <a:blip r:embed="rId4"/>
          <a:stretch>
            <a:fillRect/>
          </a:stretch>
        </p:blipFill>
        <p:spPr>
          <a:xfrm>
            <a:off x="16029182" y="7207670"/>
            <a:ext cx="7861301" cy="3708401"/>
          </a:xfrm>
          <a:prstGeom prst="rect">
            <a:avLst/>
          </a:prstGeom>
          <a:ln w="12700">
            <a:miter lim="400000"/>
          </a:ln>
        </p:spPr>
      </p:pic>
      <p:sp>
        <p:nvSpPr>
          <p:cNvPr id="213" name="https://lgtm.com"/>
          <p:cNvSpPr txBox="1"/>
          <p:nvPr/>
        </p:nvSpPr>
        <p:spPr>
          <a:xfrm>
            <a:off x="17417775" y="12578133"/>
            <a:ext cx="3699537" cy="659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800" u="sng">
                <a:hlinkClick r:id="rId5"/>
              </a:defRPr>
            </a:lvl1pPr>
          </a:lstStyle>
          <a:p>
            <a:pPr>
              <a:defRPr u="none"/>
            </a:pPr>
            <a:r>
              <a:rPr u="sng">
                <a:hlinkClick r:id="rId6"/>
              </a:rPr>
              <a:t>https://lgtm.com</a:t>
            </a:r>
          </a:p>
        </p:txBody>
      </p:sp>
      <p:pic>
        <p:nvPicPr>
          <p:cNvPr id="214" name="Image" descr="Image"/>
          <p:cNvPicPr>
            <a:picLocks noChangeAspect="1"/>
          </p:cNvPicPr>
          <p:nvPr/>
        </p:nvPicPr>
        <p:blipFill>
          <a:blip r:embed="rId7"/>
          <a:stretch>
            <a:fillRect/>
          </a:stretch>
        </p:blipFill>
        <p:spPr>
          <a:xfrm>
            <a:off x="642150" y="3743495"/>
            <a:ext cx="14330691" cy="13716001"/>
          </a:xfrm>
          <a:prstGeom prst="rect">
            <a:avLst/>
          </a:prstGeom>
          <a:ln w="12700">
            <a:miter lim="400000"/>
          </a:ln>
        </p:spPr>
      </p:pic>
    </p:spTree>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Weakly Protected Sensitive Data"/>
          <p:cNvSpPr txBox="1">
            <a:spLocks noGrp="1"/>
          </p:cNvSpPr>
          <p:nvPr>
            <p:ph type="title"/>
          </p:nvPr>
        </p:nvSpPr>
        <p:spPr>
          <a:prstGeom prst="rect">
            <a:avLst/>
          </a:prstGeom>
        </p:spPr>
        <p:txBody>
          <a:bodyPr/>
          <a:lstStyle/>
          <a:p>
            <a:r>
              <a:t>Weakly Protected Sensitive Data</a:t>
            </a:r>
          </a:p>
        </p:txBody>
      </p:sp>
      <p:sp>
        <p:nvSpPr>
          <p:cNvPr id="248" name="How to fix i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OWASP #4</a:t>
            </a:r>
            <a:endParaRPr dirty="0"/>
          </a:p>
        </p:txBody>
      </p:sp>
      <p:sp>
        <p:nvSpPr>
          <p:cNvPr id="249" name="Classify your data by sensitivity…"/>
          <p:cNvSpPr txBox="1">
            <a:spLocks noGrp="1"/>
          </p:cNvSpPr>
          <p:nvPr>
            <p:ph type="body" idx="1"/>
          </p:nvPr>
        </p:nvSpPr>
        <p:spPr>
          <a:prstGeom prst="rect">
            <a:avLst/>
          </a:prstGeom>
        </p:spPr>
        <p:txBody>
          <a:bodyPr/>
          <a:lstStyle/>
          <a:p>
            <a:r>
              <a:t>Classify your data by sensitivity</a:t>
            </a:r>
          </a:p>
          <a:p>
            <a:r>
              <a:t>Encrypt sensitive data - in transit and at rest</a:t>
            </a:r>
          </a:p>
          <a:p>
            <a:r>
              <a:t>Make a plan for data controls, stick to it</a:t>
            </a:r>
          </a:p>
          <a:p>
            <a:r>
              <a:t>Software engineering fix: can we avoid storing sensitive data?</a:t>
            </a:r>
          </a:p>
          <a:p>
            <a:pPr lvl="1"/>
            <a:r>
              <a:t>Payment processors: Stripe, Square, etc</a:t>
            </a:r>
          </a:p>
        </p:txBody>
      </p:sp>
    </p:spTree>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Using Components with Known Vulnerabilties"/>
          <p:cNvSpPr txBox="1">
            <a:spLocks noGrp="1"/>
          </p:cNvSpPr>
          <p:nvPr>
            <p:ph type="title"/>
          </p:nvPr>
        </p:nvSpPr>
        <p:spPr>
          <a:prstGeom prst="rect">
            <a:avLst/>
          </a:prstGeom>
        </p:spPr>
        <p:txBody>
          <a:bodyPr/>
          <a:lstStyle>
            <a:lvl1pPr defTabSz="2340805">
              <a:defRPr sz="8160" spc="-163"/>
            </a:lvl1pPr>
          </a:lstStyle>
          <a:p>
            <a:r>
              <a:t>Using Components with Known Vulnerabilties</a:t>
            </a:r>
          </a:p>
        </p:txBody>
      </p:sp>
      <p:sp>
        <p:nvSpPr>
          <p:cNvPr id="256" name="How to fix i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OWASP #5</a:t>
            </a:r>
            <a:endParaRPr dirty="0"/>
          </a:p>
        </p:txBody>
      </p:sp>
      <p:pic>
        <p:nvPicPr>
          <p:cNvPr id="257" name="Image" descr="Image"/>
          <p:cNvPicPr>
            <a:picLocks noChangeAspect="1"/>
          </p:cNvPicPr>
          <p:nvPr/>
        </p:nvPicPr>
        <p:blipFill>
          <a:blip r:embed="rId3"/>
          <a:stretch>
            <a:fillRect/>
          </a:stretch>
        </p:blipFill>
        <p:spPr>
          <a:xfrm>
            <a:off x="11563350" y="3676650"/>
            <a:ext cx="11722100" cy="7175500"/>
          </a:xfrm>
          <a:prstGeom prst="rect">
            <a:avLst/>
          </a:prstGeom>
          <a:ln w="12700">
            <a:miter lim="400000"/>
          </a:ln>
        </p:spPr>
      </p:pic>
      <p:pic>
        <p:nvPicPr>
          <p:cNvPr id="258" name="Image" descr="Image"/>
          <p:cNvPicPr>
            <a:picLocks noChangeAspect="1"/>
          </p:cNvPicPr>
          <p:nvPr/>
        </p:nvPicPr>
        <p:blipFill>
          <a:blip r:embed="rId4"/>
          <a:stretch>
            <a:fillRect/>
          </a:stretch>
        </p:blipFill>
        <p:spPr>
          <a:xfrm>
            <a:off x="1585929" y="5120787"/>
            <a:ext cx="8997405" cy="4287226"/>
          </a:xfrm>
          <a:prstGeom prst="rect">
            <a:avLst/>
          </a:prstGeom>
          <a:ln w="12700">
            <a:miter lim="400000"/>
          </a:ln>
        </p:spPr>
      </p:pic>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Using Components with Known Vulnerabilties"/>
          <p:cNvSpPr txBox="1">
            <a:spLocks noGrp="1"/>
          </p:cNvSpPr>
          <p:nvPr>
            <p:ph type="title"/>
          </p:nvPr>
        </p:nvSpPr>
        <p:spPr>
          <a:prstGeom prst="rect">
            <a:avLst/>
          </a:prstGeom>
        </p:spPr>
        <p:txBody>
          <a:bodyPr/>
          <a:lstStyle>
            <a:lvl1pPr defTabSz="2340805">
              <a:defRPr sz="8160" spc="-163"/>
            </a:lvl1pPr>
          </a:lstStyle>
          <a:p>
            <a:r>
              <a:t>Using Components with Known Vulnerabilties</a:t>
            </a:r>
          </a:p>
        </p:txBody>
      </p:sp>
      <p:sp>
        <p:nvSpPr>
          <p:cNvPr id="256" name="How to fix it?"/>
          <p:cNvSpPr txBox="1">
            <a:spLocks noGrp="1"/>
          </p:cNvSpPr>
          <p:nvPr>
            <p:ph type="body" sz="quarter"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Static analyses are imperfect</a:t>
            </a:r>
            <a:endParaRPr dirty="0"/>
          </a:p>
        </p:txBody>
      </p:sp>
      <p:sp>
        <p:nvSpPr>
          <p:cNvPr id="4" name="Text Placeholder 3">
            <a:extLst>
              <a:ext uri="{FF2B5EF4-FFF2-40B4-BE49-F238E27FC236}">
                <a16:creationId xmlns:a16="http://schemas.microsoft.com/office/drawing/2014/main" id="{8D0A8588-29BC-7B43-95C0-8088900E9296}"/>
              </a:ext>
            </a:extLst>
          </p:cNvPr>
          <p:cNvSpPr>
            <a:spLocks noGrp="1"/>
          </p:cNvSpPr>
          <p:nvPr>
            <p:ph type="body" idx="1"/>
          </p:nvPr>
        </p:nvSpPr>
        <p:spPr>
          <a:xfrm>
            <a:off x="1206500" y="3791304"/>
            <a:ext cx="21971000" cy="8256012"/>
          </a:xfrm>
        </p:spPr>
        <p:txBody>
          <a:bodyPr/>
          <a:lstStyle/>
          <a:p>
            <a:r>
              <a:rPr lang="en-US" dirty="0"/>
              <a:t>Study: Vulnerable dependencies reported on a large, open source project, </a:t>
            </a:r>
            <a:r>
              <a:rPr lang="en-US" dirty="0" err="1"/>
              <a:t>OpenMRS</a:t>
            </a:r>
            <a:r>
              <a:rPr lang="en-US" dirty="0"/>
              <a:t>. Compare results across tools.</a:t>
            </a:r>
          </a:p>
        </p:txBody>
      </p:sp>
      <p:sp>
        <p:nvSpPr>
          <p:cNvPr id="7" name="TextBox 6">
            <a:extLst>
              <a:ext uri="{FF2B5EF4-FFF2-40B4-BE49-F238E27FC236}">
                <a16:creationId xmlns:a16="http://schemas.microsoft.com/office/drawing/2014/main" id="{5F350F24-239A-AF45-A59C-DF79982275F3}"/>
              </a:ext>
            </a:extLst>
          </p:cNvPr>
          <p:cNvSpPr txBox="1"/>
          <p:nvPr/>
        </p:nvSpPr>
        <p:spPr>
          <a:xfrm>
            <a:off x="5511800" y="12316768"/>
            <a:ext cx="121920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dirty="0">
                <a:effectLst/>
                <a:latin typeface="LinBiolinumTB"/>
              </a:rPr>
              <a:t>“A comparative study of vulnerability reporting by software composition analysis tools </a:t>
            </a:r>
            <a:r>
              <a:rPr lang="en-US" dirty="0">
                <a:latin typeface="LinBiolinumTB"/>
              </a:rPr>
              <a:t>”</a:t>
            </a:r>
          </a:p>
          <a:p>
            <a:r>
              <a:rPr lang="en-US" dirty="0" err="1">
                <a:latin typeface="LinBiolinumTB"/>
              </a:rPr>
              <a:t>Nasif</a:t>
            </a:r>
            <a:r>
              <a:rPr lang="en-US" dirty="0">
                <a:latin typeface="LinBiolinumTB"/>
              </a:rPr>
              <a:t> Imtiaz, </a:t>
            </a:r>
            <a:r>
              <a:rPr lang="en-US" dirty="0" err="1">
                <a:latin typeface="LinBiolinumTB"/>
              </a:rPr>
              <a:t>Seaver</a:t>
            </a:r>
            <a:r>
              <a:rPr lang="en-US" dirty="0">
                <a:latin typeface="LinBiolinumTB"/>
              </a:rPr>
              <a:t> Thorn and Laurie Williams</a:t>
            </a:r>
            <a:br>
              <a:rPr lang="en-US" dirty="0">
                <a:latin typeface="LinBiolinumTB"/>
              </a:rPr>
            </a:br>
            <a:r>
              <a:rPr lang="en-US" dirty="0">
                <a:hlinkClick r:id="rId3"/>
              </a:rPr>
              <a:t>https://dl.acm.org/doi/10.1145/3475716.3475769</a:t>
            </a:r>
            <a:endParaRPr lang="en-US" dirty="0"/>
          </a:p>
        </p:txBody>
      </p:sp>
      <p:pic>
        <p:nvPicPr>
          <p:cNvPr id="3" name="Picture 2">
            <a:extLst>
              <a:ext uri="{FF2B5EF4-FFF2-40B4-BE49-F238E27FC236}">
                <a16:creationId xmlns:a16="http://schemas.microsoft.com/office/drawing/2014/main" id="{AC03B01D-C22C-1748-ACA0-122E5E19B5DB}"/>
              </a:ext>
            </a:extLst>
          </p:cNvPr>
          <p:cNvPicPr>
            <a:picLocks noChangeAspect="1"/>
          </p:cNvPicPr>
          <p:nvPr/>
        </p:nvPicPr>
        <p:blipFill>
          <a:blip r:embed="rId4"/>
          <a:stretch>
            <a:fillRect/>
          </a:stretch>
        </p:blipFill>
        <p:spPr>
          <a:xfrm>
            <a:off x="2914650" y="5816600"/>
            <a:ext cx="18858396" cy="6248400"/>
          </a:xfrm>
          <a:prstGeom prst="rect">
            <a:avLst/>
          </a:prstGeom>
        </p:spPr>
      </p:pic>
    </p:spTree>
    <p:extLst>
      <p:ext uri="{BB962C8B-B14F-4D97-AF65-F5344CB8AC3E}">
        <p14:creationId xmlns:p14="http://schemas.microsoft.com/office/powerpoint/2010/main" val="2823635617"/>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Creating a Reasonable Threat Model</a:t>
            </a:r>
          </a:p>
        </p:txBody>
      </p:sp>
      <p:sp>
        <p:nvSpPr>
          <p:cNvPr id="3" name="Text Placeholder 2">
            <a:extLst>
              <a:ext uri="{FF2B5EF4-FFF2-40B4-BE49-F238E27FC236}">
                <a16:creationId xmlns:a16="http://schemas.microsoft.com/office/drawing/2014/main" id="{C7B14B3B-EC15-0543-9A39-AF6C2C1F7777}"/>
              </a:ext>
            </a:extLst>
          </p:cNvPr>
          <p:cNvSpPr>
            <a:spLocks noGrp="1"/>
          </p:cNvSpPr>
          <p:nvPr>
            <p:ph type="body" sz="quarter" idx="21"/>
          </p:nvPr>
        </p:nvSpPr>
        <p:spPr/>
        <p:txBody>
          <a:bodyPr/>
          <a:lstStyle/>
          <a:p>
            <a:r>
              <a:rPr lang="en-US" dirty="0"/>
              <a:t>What value can an attacker extract from a vulnerability?</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type="body" idx="1"/>
          </p:nvPr>
        </p:nvSpPr>
        <p:spPr>
          <a:xfrm>
            <a:off x="1206500" y="4248504"/>
            <a:ext cx="10071100" cy="8256012"/>
          </a:xfrm>
        </p:spPr>
        <p:txBody>
          <a:bodyPr>
            <a:normAutofit/>
          </a:bodyPr>
          <a:lstStyle/>
          <a:p>
            <a:pPr>
              <a:spcBef>
                <a:spcPts val="2000"/>
              </a:spcBef>
            </a:pPr>
            <a:r>
              <a:rPr lang="en-US" dirty="0"/>
              <a:t>Does our code contain any sensitive data?</a:t>
            </a:r>
          </a:p>
          <a:p>
            <a:pPr>
              <a:spcBef>
                <a:spcPts val="2000"/>
              </a:spcBef>
            </a:pPr>
            <a:r>
              <a:rPr lang="en-US" dirty="0"/>
              <a:t>What is the cost if that data is breached or tampered with?</a:t>
            </a:r>
          </a:p>
          <a:p>
            <a:pPr lvl="1">
              <a:spcBef>
                <a:spcPts val="2000"/>
              </a:spcBef>
            </a:pPr>
            <a:r>
              <a:rPr lang="en-US" dirty="0"/>
              <a:t>Even if your code is not “sensitive”: does it expose other routes of attack?</a:t>
            </a:r>
          </a:p>
        </p:txBody>
      </p:sp>
      <p:pic>
        <p:nvPicPr>
          <p:cNvPr id="6146" name="Picture 2">
            <a:extLst>
              <a:ext uri="{FF2B5EF4-FFF2-40B4-BE49-F238E27FC236}">
                <a16:creationId xmlns:a16="http://schemas.microsoft.com/office/drawing/2014/main" id="{257AA5A1-D83D-394E-9C73-39D9A14AB4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0" y="3994150"/>
            <a:ext cx="12700000" cy="8470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1925259"/>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Creating a Reasonable Threat Model</a:t>
            </a:r>
          </a:p>
        </p:txBody>
      </p:sp>
      <p:sp>
        <p:nvSpPr>
          <p:cNvPr id="3" name="Text Placeholder 2">
            <a:extLst>
              <a:ext uri="{FF2B5EF4-FFF2-40B4-BE49-F238E27FC236}">
                <a16:creationId xmlns:a16="http://schemas.microsoft.com/office/drawing/2014/main" id="{C7B14B3B-EC15-0543-9A39-AF6C2C1F7777}"/>
              </a:ext>
            </a:extLst>
          </p:cNvPr>
          <p:cNvSpPr>
            <a:spLocks noGrp="1"/>
          </p:cNvSpPr>
          <p:nvPr>
            <p:ph type="body" sz="quarter" idx="21"/>
          </p:nvPr>
        </p:nvSpPr>
        <p:spPr/>
        <p:txBody>
          <a:bodyPr/>
          <a:lstStyle/>
          <a:p>
            <a:r>
              <a:rPr lang="en-US" dirty="0"/>
              <a:t>Best practices applicable in most situations</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type="body" idx="1"/>
          </p:nvPr>
        </p:nvSpPr>
        <p:spPr/>
        <p:txBody>
          <a:bodyPr>
            <a:normAutofit fontScale="92500" lnSpcReduction="20000"/>
          </a:bodyPr>
          <a:lstStyle/>
          <a:p>
            <a:pPr>
              <a:spcBef>
                <a:spcPts val="2000"/>
              </a:spcBef>
            </a:pPr>
            <a:r>
              <a:rPr lang="en-US" dirty="0"/>
              <a:t>Trust:</a:t>
            </a:r>
          </a:p>
          <a:p>
            <a:pPr lvl="1">
              <a:spcBef>
                <a:spcPts val="2000"/>
              </a:spcBef>
            </a:pPr>
            <a:r>
              <a:rPr lang="en-US" dirty="0"/>
              <a:t>Developers writing our code</a:t>
            </a:r>
          </a:p>
          <a:p>
            <a:pPr lvl="1">
              <a:spcBef>
                <a:spcPts val="2000"/>
              </a:spcBef>
            </a:pPr>
            <a:r>
              <a:rPr lang="en-US" dirty="0"/>
              <a:t>Server running our code</a:t>
            </a:r>
          </a:p>
          <a:p>
            <a:pPr lvl="1">
              <a:spcBef>
                <a:spcPts val="2000"/>
              </a:spcBef>
            </a:pPr>
            <a:r>
              <a:rPr lang="en-US" dirty="0"/>
              <a:t>Popular dependencies that we use and update</a:t>
            </a:r>
          </a:p>
          <a:p>
            <a:pPr>
              <a:spcBef>
                <a:spcPts val="2000"/>
              </a:spcBef>
            </a:pPr>
            <a:r>
              <a:rPr lang="en-US" dirty="0"/>
              <a:t>Don’t trust:</a:t>
            </a:r>
          </a:p>
          <a:p>
            <a:pPr lvl="1">
              <a:spcBef>
                <a:spcPts val="2000"/>
              </a:spcBef>
            </a:pPr>
            <a:r>
              <a:rPr lang="en-US" dirty="0"/>
              <a:t>Code running in browser</a:t>
            </a:r>
          </a:p>
          <a:p>
            <a:pPr lvl="1">
              <a:spcBef>
                <a:spcPts val="2000"/>
              </a:spcBef>
            </a:pPr>
            <a:r>
              <a:rPr lang="en-US" dirty="0"/>
              <a:t>Inputs from users</a:t>
            </a:r>
          </a:p>
          <a:p>
            <a:pPr>
              <a:spcBef>
                <a:spcPts val="2000"/>
              </a:spcBef>
            </a:pPr>
            <a:r>
              <a:rPr lang="en-US" dirty="0"/>
              <a:t>Practice good security practices:</a:t>
            </a:r>
          </a:p>
          <a:p>
            <a:pPr lvl="1">
              <a:spcBef>
                <a:spcPts val="2000"/>
              </a:spcBef>
            </a:pPr>
            <a:r>
              <a:rPr lang="en-US" dirty="0"/>
              <a:t>Encryption (all data in transit, sensitive data at rest)</a:t>
            </a:r>
          </a:p>
          <a:p>
            <a:pPr lvl="1">
              <a:spcBef>
                <a:spcPts val="2000"/>
              </a:spcBef>
            </a:pPr>
            <a:r>
              <a:rPr lang="en-US" dirty="0"/>
              <a:t>Code signing, multi-factor authentication</a:t>
            </a:r>
          </a:p>
          <a:p>
            <a:pPr>
              <a:spcBef>
                <a:spcPts val="2000"/>
              </a:spcBef>
            </a:pPr>
            <a:r>
              <a:rPr lang="en-US" dirty="0"/>
              <a:t>Bring in security experts early for riskier situations</a:t>
            </a:r>
          </a:p>
        </p:txBody>
      </p:sp>
    </p:spTree>
    <p:extLst>
      <p:ext uri="{BB962C8B-B14F-4D97-AF65-F5344CB8AC3E}">
        <p14:creationId xmlns:p14="http://schemas.microsoft.com/office/powerpoint/2010/main" val="3460347151"/>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Learning Objectives for this Lesson"/>
          <p:cNvSpPr txBox="1">
            <a:spLocks noGrp="1"/>
          </p:cNvSpPr>
          <p:nvPr>
            <p:ph type="title"/>
          </p:nvPr>
        </p:nvSpPr>
        <p:spPr>
          <a:prstGeom prst="rect">
            <a:avLst/>
          </a:prstGeom>
        </p:spPr>
        <p:txBody>
          <a:bodyPr/>
          <a:lstStyle/>
          <a:p>
            <a:r>
              <a:t>Learning Objectives for this Lesson</a:t>
            </a:r>
          </a:p>
        </p:txBody>
      </p:sp>
      <p:sp>
        <p:nvSpPr>
          <p:cNvPr id="366"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367" name="Describe that security is a spectrum, and be able to define a realistic threat model for a given system…"/>
          <p:cNvSpPr txBox="1">
            <a:spLocks noGrp="1"/>
          </p:cNvSpPr>
          <p:nvPr>
            <p:ph type="body" idx="1"/>
          </p:nvPr>
        </p:nvSpPr>
        <p:spPr>
          <a:xfrm>
            <a:off x="1206500" y="4243609"/>
            <a:ext cx="21971000" cy="8256012"/>
          </a:xfrm>
          <a:prstGeom prst="rect">
            <a:avLst/>
          </a:prstGeom>
        </p:spPr>
        <p:txBody>
          <a:bodyPr/>
          <a:lstStyle/>
          <a:p>
            <a:pPr marL="698500" indent="-698500">
              <a:buSzPct val="123000"/>
              <a:buChar char="•"/>
            </a:pPr>
            <a:r>
              <a:rPr dirty="0"/>
              <a:t>Describe that security is a spectrum, and be able to define a realistic threat model for a given system</a:t>
            </a:r>
          </a:p>
          <a:p>
            <a:pPr marL="698500" indent="-698500">
              <a:buSzPct val="123000"/>
              <a:buChar char="•"/>
            </a:pPr>
            <a:r>
              <a:rPr dirty="0"/>
              <a:t>Evaluate the tradeoffs between security and performance in software engineering</a:t>
            </a:r>
            <a:endParaRPr lang="en-US" dirty="0"/>
          </a:p>
          <a:p>
            <a:pPr marL="698500" indent="-698500">
              <a:buSzPct val="123000"/>
              <a:buChar char="•"/>
            </a:pPr>
            <a:r>
              <a:rPr lang="en-US" dirty="0"/>
              <a:t>Recognize the causes of and common mitigations for common vulnerabilities in web applications</a:t>
            </a:r>
          </a:p>
          <a:p>
            <a:pPr marL="698500" indent="-698500">
              <a:buSzPct val="123000"/>
              <a:buChar char="•"/>
            </a:pPr>
            <a:r>
              <a:rPr lang="en-US" dirty="0"/>
              <a:t>Utilize static analysis tools to identify common weaknesses in code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Security is about managing risk</a:t>
            </a:r>
            <a:endParaRPr dirty="0"/>
          </a:p>
        </p:txBody>
      </p:sp>
      <p:sp>
        <p:nvSpPr>
          <p:cNvPr id="146" name="Slide Subtitle"/>
          <p:cNvSpPr txBox="1">
            <a:spLocks noGrp="1"/>
          </p:cNvSpPr>
          <p:nvPr>
            <p:ph type="body" idx="21"/>
          </p:nvPr>
        </p:nvSpPr>
        <p:spPr>
          <a:prstGeom prst="rect">
            <a:avLst/>
          </a:prstGeom>
        </p:spPr>
        <p:txBody>
          <a:bodyPr/>
          <a:lstStyle/>
          <a:p>
            <a:r>
              <a:rPr lang="en-US" dirty="0"/>
              <a:t>Vocabulary</a:t>
            </a:r>
            <a:endParaRPr dirty="0"/>
          </a:p>
        </p:txBody>
      </p:sp>
      <p:sp>
        <p:nvSpPr>
          <p:cNvPr id="147" name="Security architecture is a set of mechanisms and policies that we build into our system to mitigate risks from threats…"/>
          <p:cNvSpPr txBox="1">
            <a:spLocks noGrp="1"/>
          </p:cNvSpPr>
          <p:nvPr>
            <p:ph type="body" idx="1"/>
          </p:nvPr>
        </p:nvSpPr>
        <p:spPr>
          <a:prstGeom prst="rect">
            <a:avLst/>
          </a:prstGeom>
        </p:spPr>
        <p:txBody>
          <a:bodyPr/>
          <a:lstStyle/>
          <a:p>
            <a:r>
              <a:t>Security architecture is a set of mechanisms and policies that we build into our system to mitigate risks from threats</a:t>
            </a:r>
          </a:p>
          <a:p>
            <a:r>
              <a:t>Threat: potential event that could compromise a security requirement</a:t>
            </a:r>
          </a:p>
          <a:p>
            <a:r>
              <a:t>Attack: realization of a threat</a:t>
            </a:r>
          </a:p>
          <a:p>
            <a:r>
              <a:t>Vulnerability: a characteristic or flaw in system design or implementation, or in the security procedures, that, if exploited, could result in a security compromise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4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4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47">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4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7" grpId="1" build="p" bldLvl="5"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Example: Client/server application"/>
          <p:cNvSpPr txBox="1">
            <a:spLocks noGrp="1"/>
          </p:cNvSpPr>
          <p:nvPr>
            <p:ph type="title"/>
          </p:nvPr>
        </p:nvSpPr>
        <p:spPr>
          <a:prstGeom prst="rect">
            <a:avLst/>
          </a:prstGeom>
        </p:spPr>
        <p:txBody>
          <a:bodyPr>
            <a:normAutofit fontScale="90000"/>
          </a:bodyPr>
          <a:lstStyle/>
          <a:p>
            <a:r>
              <a:rPr lang="en-US" dirty="0"/>
              <a:t>Threat: Code that runs in an untrusted environment</a:t>
            </a:r>
            <a:endParaRPr dirty="0"/>
          </a:p>
        </p:txBody>
      </p:sp>
      <p:sp>
        <p:nvSpPr>
          <p:cNvPr id="162" name="Authentication"/>
          <p:cNvSpPr txBox="1">
            <a:spLocks noGrp="1"/>
          </p:cNvSpPr>
          <p:nvPr>
            <p:ph type="body" idx="21"/>
          </p:nvPr>
        </p:nvSpPr>
        <p:spPr>
          <a:xfrm>
            <a:off x="1206500" y="2867236"/>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Authentication</a:t>
            </a:r>
            <a:r>
              <a:rPr lang="en-US" dirty="0"/>
              <a:t> code in a web application</a:t>
            </a:r>
            <a:endParaRPr dirty="0"/>
          </a:p>
        </p:txBody>
      </p:sp>
      <p:sp>
        <p:nvSpPr>
          <p:cNvPr id="163" name="function checkPassword(inputPassword: string){…"/>
          <p:cNvSpPr txBox="1"/>
          <p:nvPr/>
        </p:nvSpPr>
        <p:spPr>
          <a:xfrm>
            <a:off x="7343905" y="5859512"/>
            <a:ext cx="10982189" cy="292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3100">
                <a:solidFill>
                  <a:srgbClr val="000000"/>
                </a:solidFill>
                <a:latin typeface="Courier"/>
                <a:ea typeface="Courier"/>
                <a:cs typeface="Courier"/>
                <a:sym typeface="Courier"/>
              </a:defRPr>
            </a:pPr>
            <a:r>
              <a:rPr b="1">
                <a:solidFill>
                  <a:srgbClr val="011480"/>
                </a:solidFill>
              </a:rPr>
              <a:t>function </a:t>
            </a:r>
            <a:r>
              <a:t>checkPassword(inputPassword: </a:t>
            </a:r>
            <a:r>
              <a:rPr b="1">
                <a:solidFill>
                  <a:srgbClr val="011480"/>
                </a:solidFill>
              </a:rPr>
              <a:t>string</a:t>
            </a:r>
            <a:r>
              <a:t>){</a:t>
            </a:r>
          </a:p>
          <a:p>
            <a:pPr algn="l" defTabSz="457200">
              <a:defRPr sz="3100">
                <a:solidFill>
                  <a:srgbClr val="000000"/>
                </a:solidFill>
                <a:latin typeface="Courier"/>
                <a:ea typeface="Courier"/>
                <a:cs typeface="Courier"/>
                <a:sym typeface="Courier"/>
              </a:defRPr>
            </a:pPr>
            <a:r>
              <a:t>  </a:t>
            </a:r>
            <a:r>
              <a:rPr b="1">
                <a:solidFill>
                  <a:srgbClr val="011480"/>
                </a:solidFill>
              </a:rPr>
              <a:t>if</a:t>
            </a:r>
            <a:r>
              <a:t>(inputPassword === </a:t>
            </a:r>
            <a:r>
              <a:rPr b="1">
                <a:solidFill>
                  <a:srgbClr val="018001"/>
                </a:solidFill>
              </a:rPr>
              <a:t>'letmein'</a:t>
            </a:r>
            <a:r>
              <a:t>){</a:t>
            </a:r>
          </a:p>
          <a:p>
            <a:pPr algn="l" defTabSz="457200">
              <a:defRPr sz="3100" b="1">
                <a:solidFill>
                  <a:srgbClr val="011480"/>
                </a:solidFill>
                <a:latin typeface="Courier"/>
                <a:ea typeface="Courier"/>
                <a:cs typeface="Courier"/>
                <a:sym typeface="Courier"/>
              </a:defRPr>
            </a:pPr>
            <a:r>
              <a:rPr b="0">
                <a:solidFill>
                  <a:srgbClr val="000000"/>
                </a:solidFill>
              </a:rPr>
              <a:t>    </a:t>
            </a:r>
            <a:r>
              <a:t>return true</a:t>
            </a:r>
            <a:r>
              <a:rPr b="0">
                <a:solidFill>
                  <a:srgbClr val="000000"/>
                </a:solidFill>
              </a:rPr>
              <a:t>;</a:t>
            </a:r>
          </a:p>
          <a:p>
            <a:pPr algn="l" defTabSz="457200">
              <a:defRPr sz="3100">
                <a:solidFill>
                  <a:srgbClr val="000000"/>
                </a:solidFill>
                <a:latin typeface="Courier"/>
                <a:ea typeface="Courier"/>
                <a:cs typeface="Courier"/>
                <a:sym typeface="Courier"/>
              </a:defRPr>
            </a:pPr>
            <a:r>
              <a:t>  }</a:t>
            </a:r>
          </a:p>
          <a:p>
            <a:pPr algn="l" defTabSz="457200">
              <a:defRPr sz="3100" b="1">
                <a:solidFill>
                  <a:srgbClr val="011480"/>
                </a:solidFill>
                <a:latin typeface="Courier"/>
                <a:ea typeface="Courier"/>
                <a:cs typeface="Courier"/>
                <a:sym typeface="Courier"/>
              </a:defRPr>
            </a:pPr>
            <a:r>
              <a:rPr b="0">
                <a:solidFill>
                  <a:srgbClr val="000000"/>
                </a:solidFill>
              </a:rPr>
              <a:t>  </a:t>
            </a:r>
            <a:r>
              <a:t>return false</a:t>
            </a:r>
            <a:r>
              <a:rPr b="0">
                <a:solidFill>
                  <a:srgbClr val="000000"/>
                </a:solidFill>
              </a:rPr>
              <a:t>;</a:t>
            </a:r>
          </a:p>
          <a:p>
            <a:pPr algn="l" defTabSz="457200">
              <a:defRPr sz="3100">
                <a:solidFill>
                  <a:srgbClr val="000000"/>
                </a:solidFill>
                <a:latin typeface="Courier"/>
                <a:ea typeface="Courier"/>
                <a:cs typeface="Courier"/>
                <a:sym typeface="Courier"/>
              </a:defRPr>
            </a:pPr>
            <a:r>
              <a:t>}</a:t>
            </a:r>
          </a:p>
        </p:txBody>
      </p:sp>
      <p:sp>
        <p:nvSpPr>
          <p:cNvPr id="164" name="Should this go in our frontend code?"/>
          <p:cNvSpPr txBox="1"/>
          <p:nvPr/>
        </p:nvSpPr>
        <p:spPr>
          <a:xfrm>
            <a:off x="8388337" y="9007555"/>
            <a:ext cx="7607326" cy="609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b="1">
                <a:solidFill>
                  <a:srgbClr val="000000"/>
                </a:solidFill>
              </a:defRPr>
            </a:lvl1pPr>
          </a:lstStyle>
          <a:p>
            <a:r>
              <a:t>Should this go in our frontend code?</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Example: Client/server application"/>
          <p:cNvSpPr txBox="1">
            <a:spLocks noGrp="1"/>
          </p:cNvSpPr>
          <p:nvPr>
            <p:ph type="title"/>
          </p:nvPr>
        </p:nvSpPr>
        <p:spPr>
          <a:prstGeom prst="rect">
            <a:avLst/>
          </a:prstGeom>
        </p:spPr>
        <p:txBody>
          <a:bodyPr>
            <a:normAutofit fontScale="90000"/>
          </a:bodyPr>
          <a:lstStyle/>
          <a:p>
            <a:r>
              <a:rPr lang="en-US" dirty="0"/>
              <a:t>Threat: Code that runs in an untrusted environment</a:t>
            </a:r>
            <a:endParaRPr dirty="0"/>
          </a:p>
        </p:txBody>
      </p:sp>
      <p:sp>
        <p:nvSpPr>
          <p:cNvPr id="167" name="Authentication"/>
          <p:cNvSpPr txBox="1">
            <a:spLocks noGrp="1"/>
          </p:cNvSpPr>
          <p:nvPr>
            <p:ph type="body" idx="21"/>
          </p:nvPr>
        </p:nvSpPr>
        <p:spPr>
          <a:xfrm>
            <a:off x="1206500" y="2848013"/>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Authentication code in a web application</a:t>
            </a:r>
          </a:p>
        </p:txBody>
      </p:sp>
      <p:sp>
        <p:nvSpPr>
          <p:cNvPr id="168" name="function checkPassword(inputPassword: string){…"/>
          <p:cNvSpPr txBox="1"/>
          <p:nvPr/>
        </p:nvSpPr>
        <p:spPr>
          <a:xfrm>
            <a:off x="6700905" y="10219756"/>
            <a:ext cx="10982190" cy="292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3100">
                <a:solidFill>
                  <a:srgbClr val="000000"/>
                </a:solidFill>
                <a:latin typeface="Courier"/>
                <a:ea typeface="Courier"/>
                <a:cs typeface="Courier"/>
                <a:sym typeface="Courier"/>
              </a:defRPr>
            </a:pPr>
            <a:r>
              <a:rPr b="1">
                <a:solidFill>
                  <a:srgbClr val="011480"/>
                </a:solidFill>
              </a:rPr>
              <a:t>function </a:t>
            </a:r>
            <a:r>
              <a:t>checkPassword(inputPassword: </a:t>
            </a:r>
            <a:r>
              <a:rPr b="1">
                <a:solidFill>
                  <a:srgbClr val="011480"/>
                </a:solidFill>
              </a:rPr>
              <a:t>string</a:t>
            </a:r>
            <a:r>
              <a:t>){</a:t>
            </a:r>
          </a:p>
          <a:p>
            <a:pPr algn="l" defTabSz="457200">
              <a:defRPr sz="3100">
                <a:solidFill>
                  <a:srgbClr val="000000"/>
                </a:solidFill>
                <a:latin typeface="Courier"/>
                <a:ea typeface="Courier"/>
                <a:cs typeface="Courier"/>
                <a:sym typeface="Courier"/>
              </a:defRPr>
            </a:pPr>
            <a:r>
              <a:t>  </a:t>
            </a:r>
            <a:r>
              <a:rPr b="1">
                <a:solidFill>
                  <a:srgbClr val="011480"/>
                </a:solidFill>
              </a:rPr>
              <a:t>if</a:t>
            </a:r>
            <a:r>
              <a:t>(inputPassword === </a:t>
            </a:r>
            <a:r>
              <a:rPr b="1">
                <a:solidFill>
                  <a:srgbClr val="018001"/>
                </a:solidFill>
              </a:rPr>
              <a:t>'letmein'</a:t>
            </a:r>
            <a:r>
              <a:t>){</a:t>
            </a:r>
          </a:p>
          <a:p>
            <a:pPr algn="l" defTabSz="457200">
              <a:defRPr sz="3100" b="1">
                <a:solidFill>
                  <a:srgbClr val="011480"/>
                </a:solidFill>
                <a:latin typeface="Courier"/>
                <a:ea typeface="Courier"/>
                <a:cs typeface="Courier"/>
                <a:sym typeface="Courier"/>
              </a:defRPr>
            </a:pPr>
            <a:r>
              <a:rPr b="0">
                <a:solidFill>
                  <a:srgbClr val="000000"/>
                </a:solidFill>
              </a:rPr>
              <a:t>    </a:t>
            </a:r>
            <a:r>
              <a:t>return true</a:t>
            </a:r>
            <a:r>
              <a:rPr b="0">
                <a:solidFill>
                  <a:srgbClr val="000000"/>
                </a:solidFill>
              </a:rPr>
              <a:t>;</a:t>
            </a:r>
          </a:p>
          <a:p>
            <a:pPr algn="l" defTabSz="457200">
              <a:defRPr sz="3100">
                <a:solidFill>
                  <a:srgbClr val="000000"/>
                </a:solidFill>
                <a:latin typeface="Courier"/>
                <a:ea typeface="Courier"/>
                <a:cs typeface="Courier"/>
                <a:sym typeface="Courier"/>
              </a:defRPr>
            </a:pPr>
            <a:r>
              <a:t>  }</a:t>
            </a:r>
          </a:p>
          <a:p>
            <a:pPr algn="l" defTabSz="457200">
              <a:defRPr sz="3100" b="1">
                <a:solidFill>
                  <a:srgbClr val="011480"/>
                </a:solidFill>
                <a:latin typeface="Courier"/>
                <a:ea typeface="Courier"/>
                <a:cs typeface="Courier"/>
                <a:sym typeface="Courier"/>
              </a:defRPr>
            </a:pPr>
            <a:r>
              <a:rPr b="0">
                <a:solidFill>
                  <a:srgbClr val="000000"/>
                </a:solidFill>
              </a:rPr>
              <a:t>  </a:t>
            </a:r>
            <a:r>
              <a:t>return false</a:t>
            </a:r>
            <a:r>
              <a:rPr b="0">
                <a:solidFill>
                  <a:srgbClr val="000000"/>
                </a:solidFill>
              </a:rPr>
              <a:t>;</a:t>
            </a:r>
          </a:p>
          <a:p>
            <a:pPr algn="l" defTabSz="457200">
              <a:defRPr sz="3100">
                <a:solidFill>
                  <a:srgbClr val="000000"/>
                </a:solidFill>
                <a:latin typeface="Courier"/>
                <a:ea typeface="Courier"/>
                <a:cs typeface="Courier"/>
                <a:sym typeface="Courier"/>
              </a:defRPr>
            </a:pPr>
            <a:r>
              <a:t>}</a:t>
            </a:r>
          </a:p>
        </p:txBody>
      </p:sp>
      <p:sp>
        <p:nvSpPr>
          <p:cNvPr id="169" name="Frontend"/>
          <p:cNvSpPr/>
          <p:nvPr/>
        </p:nvSpPr>
        <p:spPr>
          <a:xfrm>
            <a:off x="10776326" y="4628109"/>
            <a:ext cx="2831347" cy="1551313"/>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Frontend</a:t>
            </a:r>
          </a:p>
        </p:txBody>
      </p:sp>
      <p:sp>
        <p:nvSpPr>
          <p:cNvPr id="170" name="Backend"/>
          <p:cNvSpPr/>
          <p:nvPr/>
        </p:nvSpPr>
        <p:spPr>
          <a:xfrm>
            <a:off x="10776327" y="8400181"/>
            <a:ext cx="2831347" cy="1551312"/>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Backend</a:t>
            </a:r>
          </a:p>
        </p:txBody>
      </p:sp>
      <p:sp>
        <p:nvSpPr>
          <p:cNvPr id="171" name="Line"/>
          <p:cNvSpPr/>
          <p:nvPr/>
        </p:nvSpPr>
        <p:spPr>
          <a:xfrm>
            <a:off x="6700905" y="7512490"/>
            <a:ext cx="10982189" cy="1"/>
          </a:xfrm>
          <a:prstGeom prst="line">
            <a:avLst/>
          </a:prstGeom>
          <a:ln w="63500">
            <a:solidFill>
              <a:srgbClr val="F14C0E"/>
            </a:solidFill>
            <a:custDash>
              <a:ds d="600000" sp="600000"/>
            </a:custDash>
            <a:miter lim="400000"/>
          </a:ln>
        </p:spPr>
        <p:txBody>
          <a:bodyPr lIns="50800" tIns="50800" rIns="50800" bIns="50800" anchor="ctr"/>
          <a:lstStyle/>
          <a:p>
            <a:endParaRPr/>
          </a:p>
        </p:txBody>
      </p:sp>
      <p:sp>
        <p:nvSpPr>
          <p:cNvPr id="172" name="Trust boundary"/>
          <p:cNvSpPr txBox="1"/>
          <p:nvPr/>
        </p:nvSpPr>
        <p:spPr>
          <a:xfrm>
            <a:off x="3516913" y="7219934"/>
            <a:ext cx="3027783" cy="5851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200" b="1">
                <a:solidFill>
                  <a:srgbClr val="000000"/>
                </a:solidFill>
              </a:defRPr>
            </a:lvl1pPr>
          </a:lstStyle>
          <a:p>
            <a:r>
              <a:t>Trust boundary</a:t>
            </a:r>
          </a:p>
        </p:txBody>
      </p:sp>
      <p:pic>
        <p:nvPicPr>
          <p:cNvPr id="173" name="Image" descr="Image"/>
          <p:cNvPicPr>
            <a:picLocks noChangeAspect="1"/>
          </p:cNvPicPr>
          <p:nvPr/>
        </p:nvPicPr>
        <p:blipFill>
          <a:blip r:embed="rId3"/>
          <a:stretch>
            <a:fillRect/>
          </a:stretch>
        </p:blipFill>
        <p:spPr>
          <a:xfrm>
            <a:off x="8934393" y="4400510"/>
            <a:ext cx="1379477" cy="2006512"/>
          </a:xfrm>
          <a:prstGeom prst="rect">
            <a:avLst/>
          </a:prstGeom>
          <a:ln w="12700">
            <a:miter lim="400000"/>
          </a:ln>
        </p:spPr>
      </p:pic>
      <p:pic>
        <p:nvPicPr>
          <p:cNvPr id="174" name="Image" descr="Image"/>
          <p:cNvPicPr>
            <a:picLocks noChangeAspect="1"/>
          </p:cNvPicPr>
          <p:nvPr/>
        </p:nvPicPr>
        <p:blipFill>
          <a:blip r:embed="rId4"/>
          <a:stretch>
            <a:fillRect/>
          </a:stretch>
        </p:blipFill>
        <p:spPr>
          <a:xfrm>
            <a:off x="14070130" y="4297806"/>
            <a:ext cx="1379477" cy="2211920"/>
          </a:xfrm>
          <a:prstGeom prst="rect">
            <a:avLst/>
          </a:prstGeom>
          <a:ln w="12700">
            <a:miter lim="400000"/>
          </a:ln>
        </p:spPr>
      </p:pic>
      <p:sp>
        <p:nvSpPr>
          <p:cNvPr id="175" name="We control this side"/>
          <p:cNvSpPr txBox="1"/>
          <p:nvPr/>
        </p:nvSpPr>
        <p:spPr>
          <a:xfrm>
            <a:off x="10797082" y="7936296"/>
            <a:ext cx="2789836"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We control this side</a:t>
            </a:r>
          </a:p>
        </p:txBody>
      </p:sp>
      <p:sp>
        <p:nvSpPr>
          <p:cNvPr id="176" name="Users might be malicious"/>
          <p:cNvSpPr txBox="1"/>
          <p:nvPr/>
        </p:nvSpPr>
        <p:spPr>
          <a:xfrm>
            <a:off x="10412882" y="6627317"/>
            <a:ext cx="3558236"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Users might be malicious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1"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F157-4755-E145-A799-0CBEF192CD82}"/>
              </a:ext>
            </a:extLst>
          </p:cNvPr>
          <p:cNvSpPr>
            <a:spLocks noGrp="1"/>
          </p:cNvSpPr>
          <p:nvPr>
            <p:ph type="title"/>
          </p:nvPr>
        </p:nvSpPr>
        <p:spPr/>
        <p:txBody>
          <a:bodyPr>
            <a:normAutofit fontScale="90000"/>
          </a:bodyPr>
          <a:lstStyle/>
          <a:p>
            <a:r>
              <a:rPr lang="en-US" dirty="0"/>
              <a:t>Threat: Data controlled by a user flowing into our trusted codebase</a:t>
            </a:r>
          </a:p>
        </p:txBody>
      </p:sp>
      <p:sp>
        <p:nvSpPr>
          <p:cNvPr id="3" name="Text Placeholder 2">
            <a:extLst>
              <a:ext uri="{FF2B5EF4-FFF2-40B4-BE49-F238E27FC236}">
                <a16:creationId xmlns:a16="http://schemas.microsoft.com/office/drawing/2014/main" id="{7154A7E4-9E16-7843-AED1-2EC6AD35C6B6}"/>
              </a:ext>
            </a:extLst>
          </p:cNvPr>
          <p:cNvSpPr>
            <a:spLocks noGrp="1"/>
          </p:cNvSpPr>
          <p:nvPr>
            <p:ph type="body" sz="quarter" idx="21"/>
          </p:nvPr>
        </p:nvSpPr>
        <p:spPr/>
        <p:txBody>
          <a:bodyPr/>
          <a:lstStyle/>
          <a:p>
            <a:endParaRPr lang="en-US"/>
          </a:p>
        </p:txBody>
      </p:sp>
      <p:pic>
        <p:nvPicPr>
          <p:cNvPr id="5" name="Image" descr="Image">
            <a:extLst>
              <a:ext uri="{FF2B5EF4-FFF2-40B4-BE49-F238E27FC236}">
                <a16:creationId xmlns:a16="http://schemas.microsoft.com/office/drawing/2014/main" id="{400F9F0A-CCBB-A746-A394-7ACCBAE7A047}"/>
              </a:ext>
            </a:extLst>
          </p:cNvPr>
          <p:cNvPicPr>
            <a:picLocks noChangeAspect="1"/>
          </p:cNvPicPr>
          <p:nvPr/>
        </p:nvPicPr>
        <p:blipFill>
          <a:blip r:embed="rId3"/>
          <a:stretch>
            <a:fillRect/>
          </a:stretch>
        </p:blipFill>
        <p:spPr>
          <a:xfrm>
            <a:off x="5313136" y="5082116"/>
            <a:ext cx="13757728" cy="4234737"/>
          </a:xfrm>
          <a:prstGeom prst="rect">
            <a:avLst/>
          </a:prstGeom>
          <a:ln w="12700">
            <a:miter lim="400000"/>
          </a:ln>
        </p:spPr>
      </p:pic>
      <p:sp>
        <p:nvSpPr>
          <p:cNvPr id="7" name="TextBox 6">
            <a:extLst>
              <a:ext uri="{FF2B5EF4-FFF2-40B4-BE49-F238E27FC236}">
                <a16:creationId xmlns:a16="http://schemas.microsoft.com/office/drawing/2014/main" id="{91341CC8-538C-8B4A-A342-755653F71426}"/>
              </a:ext>
            </a:extLst>
          </p:cNvPr>
          <p:cNvSpPr txBox="1"/>
          <p:nvPr/>
        </p:nvSpPr>
        <p:spPr>
          <a:xfrm>
            <a:off x="5613400" y="13002568"/>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https://xkcd.com/327/</a:t>
            </a:r>
            <a:r>
              <a:rPr lang="en-US" dirty="0"/>
              <a:t> </a:t>
            </a:r>
          </a:p>
        </p:txBody>
      </p:sp>
    </p:spTree>
    <p:extLst>
      <p:ext uri="{BB962C8B-B14F-4D97-AF65-F5344CB8AC3E}">
        <p14:creationId xmlns:p14="http://schemas.microsoft.com/office/powerpoint/2010/main" val="552509819"/>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ode Injection Example"/>
          <p:cNvSpPr txBox="1">
            <a:spLocks noGrp="1"/>
          </p:cNvSpPr>
          <p:nvPr>
            <p:ph type="title"/>
          </p:nvPr>
        </p:nvSpPr>
        <p:spPr>
          <a:prstGeom prst="rect">
            <a:avLst/>
          </a:prstGeom>
        </p:spPr>
        <p:txBody>
          <a:bodyPr>
            <a:normAutofit fontScale="90000"/>
          </a:bodyPr>
          <a:lstStyle/>
          <a:p>
            <a:r>
              <a:rPr lang="en-US" dirty="0"/>
              <a:t>Threat: Data controlled by a user flowing into our trusted codebase</a:t>
            </a:r>
            <a:endParaRPr dirty="0"/>
          </a:p>
        </p:txBody>
      </p:sp>
      <p:sp>
        <p:nvSpPr>
          <p:cNvPr id="153" name="Cross-site scripting (XSS)"/>
          <p:cNvSpPr txBox="1">
            <a:spLocks noGrp="1"/>
          </p:cNvSpPr>
          <p:nvPr>
            <p:ph type="body" idx="21"/>
          </p:nvPr>
        </p:nvSpPr>
        <p:spPr>
          <a:xfrm>
            <a:off x="1206500" y="2817812"/>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Cross-site scripting (XSS) vulnerability</a:t>
            </a:r>
          </a:p>
        </p:txBody>
      </p:sp>
      <p:sp>
        <p:nvSpPr>
          <p:cNvPr id="154"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55"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56"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grpSp>
        <p:nvGrpSpPr>
          <p:cNvPr id="160" name="Group"/>
          <p:cNvGrpSpPr/>
          <p:nvPr/>
        </p:nvGrpSpPr>
        <p:grpSpPr>
          <a:xfrm>
            <a:off x="12990532" y="4950906"/>
            <a:ext cx="9452441" cy="9510384"/>
            <a:chOff x="0" y="0"/>
            <a:chExt cx="9452440" cy="9510382"/>
          </a:xfrm>
        </p:grpSpPr>
        <p:sp>
          <p:nvSpPr>
            <p:cNvPr id="157" name="Malicious JavaScript Response"/>
            <p:cNvSpPr/>
            <p:nvPr/>
          </p:nvSpPr>
          <p:spPr>
            <a:xfrm>
              <a:off x="3226965" y="0"/>
              <a:ext cx="3192094" cy="2318760"/>
            </a:xfrm>
            <a:prstGeom prst="rect">
              <a:avLst/>
            </a:prstGeom>
            <a:solidFill>
              <a:srgbClr val="ED220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825500">
                <a:defRPr sz="3200">
                  <a:solidFill>
                    <a:srgbClr val="FFFFFF"/>
                  </a:solidFill>
                  <a:latin typeface="Helvetica Neue Medium"/>
                  <a:ea typeface="Helvetica Neue Medium"/>
                  <a:cs typeface="Helvetica Neue Medium"/>
                  <a:sym typeface="Helvetica Neue Medium"/>
                </a:defRPr>
              </a:lvl1pPr>
            </a:lstStyle>
            <a:p>
              <a:r>
                <a:t>Malicious JavaScript Response</a:t>
              </a:r>
            </a:p>
          </p:txBody>
        </p:sp>
        <p:sp>
          <p:nvSpPr>
            <p:cNvPr id="158" name="Line"/>
            <p:cNvSpPr/>
            <p:nvPr/>
          </p:nvSpPr>
          <p:spPr>
            <a:xfrm>
              <a:off x="0" y="1159379"/>
              <a:ext cx="3199096" cy="1"/>
            </a:xfrm>
            <a:prstGeom prst="line">
              <a:avLst/>
            </a:prstGeom>
            <a:noFill/>
            <a:ln w="1270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pic>
          <p:nvPicPr>
            <p:cNvPr id="159" name="Image" descr="Image"/>
            <p:cNvPicPr>
              <a:picLocks noChangeAspect="1"/>
            </p:cNvPicPr>
            <p:nvPr/>
          </p:nvPicPr>
          <p:blipFill>
            <a:blip r:embed="rId4"/>
            <a:stretch>
              <a:fillRect/>
            </a:stretch>
          </p:blipFill>
          <p:spPr>
            <a:xfrm>
              <a:off x="1540340" y="2677782"/>
              <a:ext cx="7912101" cy="6832601"/>
            </a:xfrm>
            <a:prstGeom prst="rect">
              <a:avLst/>
            </a:prstGeom>
            <a:ln w="12700" cap="flat">
              <a:noFill/>
              <a:miter lim="400000"/>
            </a:ln>
            <a:effectLst/>
          </p:spPr>
        </p:pic>
      </p:grpSp>
      <p:pic>
        <p:nvPicPr>
          <p:cNvPr id="161" name="Image" descr="Image"/>
          <p:cNvPicPr>
            <a:picLocks noChangeAspect="1"/>
          </p:cNvPicPr>
          <p:nvPr/>
        </p:nvPicPr>
        <p:blipFill>
          <a:blip r:embed="rId5"/>
          <a:stretch>
            <a:fillRect/>
          </a:stretch>
        </p:blipFill>
        <p:spPr>
          <a:xfrm>
            <a:off x="7175690" y="7368807"/>
            <a:ext cx="7912101" cy="68326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 grpId="0" animBg="1" advAuto="0"/>
    </p:bld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133</TotalTime>
  <Words>6474</Words>
  <Application>Microsoft Macintosh PowerPoint</Application>
  <PresentationFormat>Custom</PresentationFormat>
  <Paragraphs>514</Paragraphs>
  <Slides>46</Slides>
  <Notes>44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46</vt:i4>
      </vt:variant>
    </vt:vector>
  </HeadingPairs>
  <TitlesOfParts>
    <vt:vector size="56" baseType="lpstr">
      <vt:lpstr>Arial</vt:lpstr>
      <vt:lpstr>Avenir Next Regular</vt:lpstr>
      <vt:lpstr>Courier</vt:lpstr>
      <vt:lpstr>Georgia</vt:lpstr>
      <vt:lpstr>Helvetica</vt:lpstr>
      <vt:lpstr>Helvetica Light</vt:lpstr>
      <vt:lpstr>Helvetica Neue</vt:lpstr>
      <vt:lpstr>Helvetica Neue Medium</vt:lpstr>
      <vt:lpstr>LinBiolinumTB</vt:lpstr>
      <vt:lpstr>21_BasicWhite</vt:lpstr>
      <vt:lpstr>CS 4530 Software Engineering</vt:lpstr>
      <vt:lpstr>Learning Objectives for this Lesson</vt:lpstr>
      <vt:lpstr>Security as non-functional requirements</vt:lpstr>
      <vt:lpstr>Security isn't (always) free</vt:lpstr>
      <vt:lpstr>Security is about managing risk</vt:lpstr>
      <vt:lpstr>Threat: Code that runs in an untrusted environment</vt:lpstr>
      <vt:lpstr>Threat: Code that runs in an untrusted environment</vt:lpstr>
      <vt:lpstr>Threat: Data controlled by a user flowing into our trusted codebase</vt:lpstr>
      <vt:lpstr>Threat: Data controlled by a user flowing into our trusted codebase</vt:lpstr>
      <vt:lpstr>Threat: Data controlled by a user flowing into our trusted codebase</vt:lpstr>
      <vt:lpstr>Threat: Data controlled by a user flowing into our trusted codebase</vt:lpstr>
      <vt:lpstr>Threat: Data controlled by a user flowing into our trusted codebase</vt:lpstr>
      <vt:lpstr>Threat: Data controlled by a user flowing into our trusted codebase</vt:lpstr>
      <vt:lpstr>Threat: Data controlled by a user flowing into our trusted codebase</vt:lpstr>
      <vt:lpstr>Threat: Software Supply Chain</vt:lpstr>
      <vt:lpstr>Security is about managing risk</vt:lpstr>
      <vt:lpstr>Threat Models capture these tradeoffs</vt:lpstr>
      <vt:lpstr>Mitigating security threats in software engineering</vt:lpstr>
      <vt:lpstr>Threat Mitigation: Trusted Code</vt:lpstr>
      <vt:lpstr>Threat Mitigation: Trusted Code</vt:lpstr>
      <vt:lpstr>Threat Mitigation: Trusted Code</vt:lpstr>
      <vt:lpstr>Threat Mitigation: Trusted Code</vt:lpstr>
      <vt:lpstr>SSL: A perfect solution?</vt:lpstr>
      <vt:lpstr>Certificate Authorities issue SSL Certificates</vt:lpstr>
      <vt:lpstr>Certificate Authorities are Implicitly Trusted</vt:lpstr>
      <vt:lpstr>Should Certificate Authorities be Implicitly Trusted?</vt:lpstr>
      <vt:lpstr>Threat Mitigation: Untrusted Inputs</vt:lpstr>
      <vt:lpstr>Threat Mitigation: Untrusted Inputs</vt:lpstr>
      <vt:lpstr>Threat Mitigation: Software Supply Chain</vt:lpstr>
      <vt:lpstr>Threat Mitigation: Software Supply Chain</vt:lpstr>
      <vt:lpstr>Weak Links in Software Supply Chain</vt:lpstr>
      <vt:lpstr>Which threats to protect against, at what cost?</vt:lpstr>
      <vt:lpstr>OWASP Top Security Risks</vt:lpstr>
      <vt:lpstr>Broken Authentication + Access Control</vt:lpstr>
      <vt:lpstr>Cryptographic Failures</vt:lpstr>
      <vt:lpstr>Hardcoded Credentials: Automated Checker</vt:lpstr>
      <vt:lpstr>Cryptographic Failures</vt:lpstr>
      <vt:lpstr>Cryptographic Failures</vt:lpstr>
      <vt:lpstr>Code Injection</vt:lpstr>
      <vt:lpstr>Detecting Weaknesses in Apps with Static Analysis</vt:lpstr>
      <vt:lpstr>Weakly Protected Sensitive Data</vt:lpstr>
      <vt:lpstr>Using Components with Known Vulnerabilties</vt:lpstr>
      <vt:lpstr>Using Components with Known Vulnerabilties</vt:lpstr>
      <vt:lpstr>Creating a Reasonable Threat Model</vt:lpstr>
      <vt:lpstr>Creating a Reasonable Threat Model</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Bell, Jonathan</cp:lastModifiedBy>
  <cp:revision>10</cp:revision>
  <dcterms:modified xsi:type="dcterms:W3CDTF">2022-03-28T13:14:02Z</dcterms:modified>
</cp:coreProperties>
</file>